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31"/>
  </p:notesMasterIdLst>
  <p:sldIdLst>
    <p:sldId id="284" r:id="rId2"/>
    <p:sldId id="258" r:id="rId3"/>
    <p:sldId id="259" r:id="rId4"/>
    <p:sldId id="290" r:id="rId5"/>
    <p:sldId id="291" r:id="rId6"/>
    <p:sldId id="292" r:id="rId7"/>
    <p:sldId id="297" r:id="rId8"/>
    <p:sldId id="293" r:id="rId9"/>
    <p:sldId id="294" r:id="rId10"/>
    <p:sldId id="295" r:id="rId11"/>
    <p:sldId id="326" r:id="rId12"/>
    <p:sldId id="298" r:id="rId13"/>
    <p:sldId id="308" r:id="rId14"/>
    <p:sldId id="309" r:id="rId15"/>
    <p:sldId id="310" r:id="rId16"/>
    <p:sldId id="311" r:id="rId17"/>
    <p:sldId id="288" r:id="rId18"/>
    <p:sldId id="319" r:id="rId19"/>
    <p:sldId id="320" r:id="rId20"/>
    <p:sldId id="312" r:id="rId21"/>
    <p:sldId id="313" r:id="rId22"/>
    <p:sldId id="314" r:id="rId23"/>
    <p:sldId id="323" r:id="rId24"/>
    <p:sldId id="315" r:id="rId25"/>
    <p:sldId id="324" r:id="rId26"/>
    <p:sldId id="325" r:id="rId27"/>
    <p:sldId id="307" r:id="rId28"/>
    <p:sldId id="304" r:id="rId29"/>
    <p:sldId id="289" r:id="rId30"/>
  </p:sldIdLst>
  <p:sldSz cx="9144000" cy="5143500" type="screen16x9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732"/>
    <p:restoredTop sz="80758" autoAdjust="0"/>
  </p:normalViewPr>
  <p:slideViewPr>
    <p:cSldViewPr>
      <p:cViewPr varScale="1">
        <p:scale>
          <a:sx n="86" d="100"/>
          <a:sy n="86" d="100"/>
        </p:scale>
        <p:origin x="1524" y="3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82A15F-3E51-49E6-8470-1A313966A02C}" type="datetimeFigureOut">
              <a:rPr lang="en-GB" smtClean="0"/>
              <a:t>23/03/2023</a:t>
            </a:fld>
            <a:endParaRPr lang="en-GB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1CD44A-F19B-46F2-96A5-D479D419238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15092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dirty="0"/>
              <a:t>State </a:t>
            </a:r>
            <a:r>
              <a:rPr lang="nl-NL" dirty="0" err="1"/>
              <a:t>charts</a:t>
            </a:r>
            <a:r>
              <a:rPr lang="nl-NL" dirty="0"/>
              <a:t> are </a:t>
            </a:r>
            <a:r>
              <a:rPr lang="nl-NL" dirty="0" err="1"/>
              <a:t>mostly</a:t>
            </a:r>
            <a:r>
              <a:rPr lang="nl-NL" dirty="0"/>
              <a:t> </a:t>
            </a:r>
            <a:r>
              <a:rPr lang="nl-NL" dirty="0" err="1"/>
              <a:t>used</a:t>
            </a:r>
            <a:r>
              <a:rPr lang="nl-NL" dirty="0"/>
              <a:t> in </a:t>
            </a:r>
            <a:r>
              <a:rPr lang="nl-NL" dirty="0" err="1"/>
              <a:t>reactive</a:t>
            </a:r>
            <a:r>
              <a:rPr lang="nl-NL" dirty="0"/>
              <a:t> systems (systems </a:t>
            </a:r>
            <a:r>
              <a:rPr lang="nl-NL" dirty="0" err="1"/>
              <a:t>that</a:t>
            </a:r>
            <a:r>
              <a:rPr lang="nl-NL" dirty="0"/>
              <a:t> </a:t>
            </a:r>
            <a:r>
              <a:rPr lang="nl-NL" dirty="0" err="1"/>
              <a:t>wait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react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asynchronous</a:t>
            </a:r>
            <a:r>
              <a:rPr lang="nl-NL" dirty="0"/>
              <a:t> input changes)</a:t>
            </a:r>
          </a:p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1CD44A-F19B-46F2-96A5-D479D4192389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41865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1CD44A-F19B-46F2-96A5-D479D4192389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32628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1CD44A-F19B-46F2-96A5-D479D4192389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96533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1CD44A-F19B-46F2-96A5-D479D4192389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97527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1CD44A-F19B-46F2-96A5-D479D4192389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67492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1CD44A-F19B-46F2-96A5-D479D4192389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16329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1CD44A-F19B-46F2-96A5-D479D4192389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66544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A transition almost always has an event (notable exception: transition from the Initial Pseudo State)</a:t>
            </a:r>
          </a:p>
          <a:p>
            <a:pPr marL="171450" indent="-171450">
              <a:buFontTx/>
              <a:buChar char="-"/>
            </a:pPr>
            <a:r>
              <a:rPr lang="en-US" dirty="0"/>
              <a:t>You often don’t need guards, but if you do: this is the notation</a:t>
            </a:r>
          </a:p>
          <a:p>
            <a:pPr marL="171450" indent="-171450">
              <a:buFontTx/>
              <a:buChar char="-"/>
            </a:pPr>
            <a:r>
              <a:rPr lang="en-US" dirty="0"/>
              <a:t>Your state diagram should have actions (either internal notation or external notation, see further in the presentation), if it doesn’t have actions your state machine doesn’t actually do anything!</a:t>
            </a:r>
          </a:p>
          <a:p>
            <a:pPr marL="171450" indent="-171450">
              <a:buFontTx/>
              <a:buChar char="-"/>
            </a:pPr>
            <a:r>
              <a:rPr lang="en-US" dirty="0"/>
              <a:t>Lots of state diagrams don’t have a pseudo end state, you only need it if your state machine ends (obviously not in the main state machine of a 24/7 system)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1CD44A-F19B-46F2-96A5-D479D4192389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43389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1CD44A-F19B-46F2-96A5-D479D4192389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733827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1CD44A-F19B-46F2-96A5-D479D4192389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75255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1CD44A-F19B-46F2-96A5-D479D4192389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15749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1CD44A-F19B-46F2-96A5-D479D4192389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55082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1CD44A-F19B-46F2-96A5-D479D4192389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10595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1CD44A-F19B-46F2-96A5-D479D4192389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82777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1CD44A-F19B-46F2-96A5-D479D4192389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24281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2800"/>
            </a:lvl1pPr>
          </a:lstStyle>
          <a:p>
            <a:r>
              <a:rPr lang="nl-NL" dirty="0"/>
              <a:t>Titel </a:t>
            </a:r>
            <a:r>
              <a:rPr lang="nl-NL" dirty="0" err="1"/>
              <a:t>volgblad</a:t>
            </a:r>
            <a:r>
              <a:rPr lang="nl-NL" dirty="0"/>
              <a:t> </a:t>
            </a:r>
            <a:r>
              <a:rPr lang="nl-NL" dirty="0" err="1"/>
              <a:t>Arial</a:t>
            </a:r>
            <a:r>
              <a:rPr lang="nl-NL" dirty="0"/>
              <a:t> 28pt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 sz="2400">
                <a:latin typeface="Arial"/>
                <a:cs typeface="Arial"/>
              </a:defRPr>
            </a:lvl1pPr>
            <a:lvl2pPr>
              <a:defRPr sz="2000"/>
            </a:lvl2pPr>
          </a:lstStyle>
          <a:p>
            <a:pPr lvl="0"/>
            <a:r>
              <a:rPr lang="nl-NL" dirty="0"/>
              <a:t>Klik om de tekststijl van het sjabloon te bewerken</a:t>
            </a:r>
          </a:p>
          <a:p>
            <a:pPr lvl="1"/>
            <a:r>
              <a:rPr lang="nl-NL" dirty="0"/>
              <a:t>Tweede niveau</a:t>
            </a:r>
          </a:p>
        </p:txBody>
      </p:sp>
      <p:sp>
        <p:nvSpPr>
          <p:cNvPr id="7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1912139" y="4630341"/>
            <a:ext cx="4870548" cy="273844"/>
          </a:xfrm>
          <a:prstGeom prst="rect">
            <a:avLst/>
          </a:prstGeom>
        </p:spPr>
        <p:txBody>
          <a:bodyPr/>
          <a:lstStyle/>
          <a:p>
            <a:endParaRPr lang="nl-NL"/>
          </a:p>
        </p:txBody>
      </p:sp>
      <p:sp>
        <p:nvSpPr>
          <p:cNvPr id="8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6970292" y="4641986"/>
            <a:ext cx="829797" cy="273844"/>
          </a:xfrm>
          <a:prstGeom prst="rect">
            <a:avLst/>
          </a:prstGeom>
        </p:spPr>
        <p:txBody>
          <a:bodyPr/>
          <a:lstStyle/>
          <a:p>
            <a:fld id="{A9096D49-DAE3-40DE-93E0-41688E0A5016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306218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ee objec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nl-NL" dirty="0"/>
              <a:t>Titel </a:t>
            </a:r>
            <a:r>
              <a:rPr lang="nl-NL" dirty="0" err="1"/>
              <a:t>volgblad</a:t>
            </a:r>
            <a:r>
              <a:rPr lang="nl-NL" dirty="0"/>
              <a:t> </a:t>
            </a:r>
            <a:r>
              <a:rPr lang="nl-NL" dirty="0" err="1"/>
              <a:t>Arial</a:t>
            </a:r>
            <a:r>
              <a:rPr lang="nl-NL" dirty="0"/>
              <a:t> 28pt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2894954"/>
          </a:xfrm>
        </p:spPr>
        <p:txBody>
          <a:bodyPr>
            <a:normAutofit/>
          </a:bodyPr>
          <a:lstStyle>
            <a:lvl1pPr>
              <a:defRPr sz="20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2894955"/>
          </a:xfrm>
        </p:spPr>
        <p:txBody>
          <a:bodyPr>
            <a:normAutofit/>
          </a:bodyPr>
          <a:lstStyle>
            <a:lvl1pPr>
              <a:defRPr sz="20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</p:txBody>
      </p:sp>
      <p:sp>
        <p:nvSpPr>
          <p:cNvPr id="8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1912139" y="4630341"/>
            <a:ext cx="4870548" cy="273844"/>
          </a:xfrm>
          <a:prstGeom prst="rect">
            <a:avLst/>
          </a:prstGeom>
        </p:spPr>
        <p:txBody>
          <a:bodyPr/>
          <a:lstStyle/>
          <a:p>
            <a:endParaRPr lang="nl-NL"/>
          </a:p>
        </p:txBody>
      </p:sp>
      <p:sp>
        <p:nvSpPr>
          <p:cNvPr id="9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6970292" y="4641986"/>
            <a:ext cx="829797" cy="273844"/>
          </a:xfrm>
          <a:prstGeom prst="rect">
            <a:avLst/>
          </a:prstGeom>
        </p:spPr>
        <p:txBody>
          <a:bodyPr/>
          <a:lstStyle/>
          <a:p>
            <a:fld id="{A9096D49-DAE3-40DE-93E0-41688E0A5016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802780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nl-NL" dirty="0"/>
              <a:t>Titel </a:t>
            </a:r>
            <a:r>
              <a:rPr lang="nl-NL" dirty="0" err="1"/>
              <a:t>volgblad</a:t>
            </a:r>
            <a:r>
              <a:rPr lang="nl-NL" dirty="0"/>
              <a:t> </a:t>
            </a:r>
            <a:r>
              <a:rPr lang="nl-NL" dirty="0" err="1"/>
              <a:t>Arial</a:t>
            </a:r>
            <a:r>
              <a:rPr lang="nl-NL" dirty="0"/>
              <a:t> 28pt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57200" y="1285598"/>
            <a:ext cx="4040188" cy="29622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4645025" y="1285598"/>
            <a:ext cx="4041775" cy="29622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10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1912139" y="4630341"/>
            <a:ext cx="4870548" cy="273844"/>
          </a:xfrm>
          <a:prstGeom prst="rect">
            <a:avLst/>
          </a:prstGeom>
        </p:spPr>
        <p:txBody>
          <a:bodyPr/>
          <a:lstStyle/>
          <a:p>
            <a:endParaRPr lang="nl-NL"/>
          </a:p>
        </p:txBody>
      </p:sp>
      <p:sp>
        <p:nvSpPr>
          <p:cNvPr id="11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6970292" y="4641986"/>
            <a:ext cx="829797" cy="273844"/>
          </a:xfrm>
          <a:prstGeom prst="rect">
            <a:avLst/>
          </a:prstGeom>
        </p:spPr>
        <p:txBody>
          <a:bodyPr/>
          <a:lstStyle/>
          <a:p>
            <a:fld id="{A9096D49-DAE3-40DE-93E0-41688E0A5016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781571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450"/>
          </a:xfrm>
        </p:spPr>
        <p:txBody>
          <a:bodyPr anchor="b">
            <a:noAutofit/>
          </a:bodyPr>
          <a:lstStyle>
            <a:lvl1pPr algn="l">
              <a:defRPr sz="2000" b="1"/>
            </a:lvl1pPr>
          </a:lstStyle>
          <a:p>
            <a:r>
              <a:rPr lang="nl-NL"/>
              <a:t>Klik om de stijl te bewerken</a:t>
            </a:r>
            <a:endParaRPr lang="nl-NL" dirty="0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nl-NL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1792288" y="4025900"/>
            <a:ext cx="5486400" cy="6032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</p:spTree>
    <p:extLst>
      <p:ext uri="{BB962C8B-B14F-4D97-AF65-F5344CB8AC3E}">
        <p14:creationId xmlns:p14="http://schemas.microsoft.com/office/powerpoint/2010/main" val="32209393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eldia-A_N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 descr="sheet breedbeeld PPT-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81279" cy="516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2792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eldia-B_N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 descr="sheet breedbeeld PPT-B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81279" cy="516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1477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elblad-A_N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 descr="sheet breedbeeld PPT-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9289" cy="514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57200" y="279400"/>
            <a:ext cx="8229600" cy="1837267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nl-NL"/>
              <a:t>Titel van presentatie, Arial 32pt</a:t>
            </a: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1738642" y="4767263"/>
            <a:ext cx="4281158" cy="274637"/>
          </a:xfrm>
          <a:prstGeom prst="rect">
            <a:avLst/>
          </a:prstGeom>
        </p:spPr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1610267" cy="274637"/>
          </a:xfrm>
          <a:prstGeom prst="rect">
            <a:avLst/>
          </a:prstGeom>
        </p:spPr>
        <p:txBody>
          <a:bodyPr/>
          <a:lstStyle/>
          <a:p>
            <a:fld id="{A9096D49-DAE3-40DE-93E0-41688E0A5016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36131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elblad-B_N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 descr="sheet breedbeeld PPT-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9288" cy="5148000"/>
          </a:xfrm>
          <a:prstGeom prst="rect">
            <a:avLst/>
          </a:prstGeom>
        </p:spPr>
      </p:pic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1738642" y="4767263"/>
            <a:ext cx="4281158" cy="274637"/>
          </a:xfrm>
          <a:prstGeom prst="rect">
            <a:avLst/>
          </a:prstGeom>
        </p:spPr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1610267" cy="274637"/>
          </a:xfrm>
          <a:prstGeom prst="rect">
            <a:avLst/>
          </a:prstGeom>
        </p:spPr>
        <p:txBody>
          <a:bodyPr/>
          <a:lstStyle/>
          <a:p>
            <a:fld id="{A9096D49-DAE3-40DE-93E0-41688E0A5016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457200" y="279400"/>
            <a:ext cx="8229600" cy="1837267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nl-NL" dirty="0"/>
              <a:t>Titel van presentatie, </a:t>
            </a:r>
            <a:r>
              <a:rPr lang="nl-NL" dirty="0" err="1"/>
              <a:t>Arial</a:t>
            </a:r>
            <a:r>
              <a:rPr lang="nl-NL" dirty="0"/>
              <a:t> 32pt</a:t>
            </a:r>
          </a:p>
        </p:txBody>
      </p:sp>
    </p:spTree>
    <p:extLst>
      <p:ext uri="{BB962C8B-B14F-4D97-AF65-F5344CB8AC3E}">
        <p14:creationId xmlns:p14="http://schemas.microsoft.com/office/powerpoint/2010/main" val="6349976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Titelblad_N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 descr="sheet breedbeeld PPT-7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0"/>
            <a:ext cx="9141291" cy="5143500"/>
          </a:xfrm>
          <a:prstGeom prst="rect">
            <a:avLst/>
          </a:prstGeom>
        </p:spPr>
      </p:pic>
      <p:sp>
        <p:nvSpPr>
          <p:cNvPr id="9" name="Tijdelijke aanduiding voor voettekst 5"/>
          <p:cNvSpPr>
            <a:spLocks noGrp="1"/>
          </p:cNvSpPr>
          <p:nvPr>
            <p:ph type="ftr" sz="quarter" idx="11"/>
          </p:nvPr>
        </p:nvSpPr>
        <p:spPr>
          <a:xfrm>
            <a:off x="2645832" y="4630341"/>
            <a:ext cx="4136854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nl-NL"/>
          </a:p>
        </p:txBody>
      </p:sp>
      <p:sp>
        <p:nvSpPr>
          <p:cNvPr id="10" name="Tijdelijke aanduiding voor dianummer 6"/>
          <p:cNvSpPr>
            <a:spLocks noGrp="1"/>
          </p:cNvSpPr>
          <p:nvPr>
            <p:ph type="sldNum" sz="quarter" idx="12"/>
          </p:nvPr>
        </p:nvSpPr>
        <p:spPr>
          <a:xfrm>
            <a:off x="6970294" y="4641987"/>
            <a:ext cx="829797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A9096D49-DAE3-40DE-93E0-41688E0A5016}" type="slidenum">
              <a:rPr lang="nl-NL" smtClean="0"/>
              <a:t>‹#›</a:t>
            </a:fld>
            <a:endParaRPr lang="nl-NL"/>
          </a:p>
        </p:txBody>
      </p:sp>
      <p:sp>
        <p:nvSpPr>
          <p:cNvPr id="11" name="Titel 1"/>
          <p:cNvSpPr>
            <a:spLocks noGrp="1"/>
          </p:cNvSpPr>
          <p:nvPr>
            <p:ph type="title" hasCustomPrompt="1"/>
          </p:nvPr>
        </p:nvSpPr>
        <p:spPr>
          <a:xfrm>
            <a:off x="2645834" y="1065389"/>
            <a:ext cx="6108523" cy="2476500"/>
          </a:xfrm>
        </p:spPr>
        <p:txBody>
          <a:bodyPr anchor="t"/>
          <a:lstStyle>
            <a:lvl1pPr>
              <a:defRPr sz="3200" baseline="0">
                <a:solidFill>
                  <a:srgbClr val="FFFFFF"/>
                </a:solidFill>
              </a:defRPr>
            </a:lvl1pPr>
          </a:lstStyle>
          <a:p>
            <a:r>
              <a:rPr lang="nl-NL" dirty="0"/>
              <a:t>Titel van presentatie bewerken</a:t>
            </a:r>
          </a:p>
        </p:txBody>
      </p:sp>
    </p:spTree>
    <p:extLst>
      <p:ext uri="{BB962C8B-B14F-4D97-AF65-F5344CB8AC3E}">
        <p14:creationId xmlns:p14="http://schemas.microsoft.com/office/powerpoint/2010/main" val="41482600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 descr="sheet breedbeeld PPT-5.jp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291" cy="5143500"/>
          </a:xfrm>
          <a:prstGeom prst="rect">
            <a:avLst/>
          </a:prstGeom>
        </p:spPr>
      </p:pic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 dirty="0"/>
              <a:t>Titel van presentatie, </a:t>
            </a:r>
            <a:r>
              <a:rPr lang="nl-NL" dirty="0" err="1"/>
              <a:t>Arial</a:t>
            </a:r>
            <a:r>
              <a:rPr lang="nl-NL" dirty="0"/>
              <a:t> 32pt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28745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Klik om de tekststijl van het sjabloon te bewerken</a:t>
            </a:r>
          </a:p>
        </p:txBody>
      </p:sp>
      <p:sp>
        <p:nvSpPr>
          <p:cNvPr id="10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1912139" y="4630341"/>
            <a:ext cx="4870548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endParaRPr lang="nl-NL"/>
          </a:p>
        </p:txBody>
      </p:sp>
      <p:sp>
        <p:nvSpPr>
          <p:cNvPr id="11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6970292" y="4641986"/>
            <a:ext cx="829797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A9096D49-DAE3-40DE-93E0-41688E0A5016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99562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1" r:id="rId9"/>
  </p:sldLayoutIdLst>
  <p:txStyles>
    <p:titleStyle>
      <a:lvl1pPr algn="l" defTabSz="457200" rtl="0" eaLnBrk="1" latinLnBrk="0" hangingPunct="1">
        <a:spcBef>
          <a:spcPct val="0"/>
        </a:spcBef>
        <a:buNone/>
        <a:defRPr sz="3200" b="1" kern="1200" baseline="0">
          <a:solidFill>
            <a:srgbClr val="660066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google.github.io/googletest/primer.html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://www.ibm.com/developerworks/rational/library/content/RationalEdge/nov03/t_modelinguml_db.pdf" TargetMode="Externa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645834" y="1065389"/>
            <a:ext cx="6108523" cy="714273"/>
          </a:xfrm>
        </p:spPr>
        <p:txBody>
          <a:bodyPr/>
          <a:lstStyle/>
          <a:p>
            <a:r>
              <a:rPr lang="nl-NL" dirty="0"/>
              <a:t>State </a:t>
            </a:r>
            <a:r>
              <a:rPr lang="nl-NL" dirty="0" err="1"/>
              <a:t>behaviour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B84186-C2C4-7F42-B197-EA79924DAE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0076" y="2067694"/>
            <a:ext cx="2364275" cy="14741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F92106C-7B9F-C544-AB61-8E79CD9F90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7203" y="2164211"/>
            <a:ext cx="1912178" cy="128115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6EA3491-79DB-304E-B135-0B504267B1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5085" y="2166597"/>
            <a:ext cx="99060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4128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HAL + State class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3F154A-F58B-A144-91F6-D262AE0EF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788" y="915566"/>
            <a:ext cx="8648700" cy="4154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8705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Responsibilities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520" y="1200150"/>
            <a:ext cx="4320480" cy="3171799"/>
          </a:xfrm>
        </p:spPr>
        <p:txBody>
          <a:bodyPr>
            <a:noAutofit/>
          </a:bodyPr>
          <a:lstStyle/>
          <a:p>
            <a:pPr marL="1343025" indent="-1343025">
              <a:buNone/>
            </a:pPr>
            <a:r>
              <a:rPr lang="en-US" sz="1600" u="sng" dirty="0"/>
              <a:t>Microwave class: implements state </a:t>
            </a:r>
            <a:r>
              <a:rPr lang="en-US" sz="1600" u="sng" dirty="0" err="1"/>
              <a:t>behaviour</a:t>
            </a:r>
            <a:endParaRPr lang="en-US" sz="1600" u="sng" dirty="0"/>
          </a:p>
          <a:p>
            <a:pPr marL="452438" indent="-452438">
              <a:buNone/>
            </a:pPr>
            <a:r>
              <a:rPr lang="en-US" sz="1200" dirty="0"/>
              <a:t>Constructor: remembers implementations for required interfaces and sets initial state</a:t>
            </a:r>
          </a:p>
          <a:p>
            <a:pPr marL="452438" indent="-452438">
              <a:buNone/>
            </a:pPr>
            <a:r>
              <a:rPr lang="en-US" sz="1200" dirty="0" err="1"/>
              <a:t>HandleEvent</a:t>
            </a:r>
            <a:r>
              <a:rPr lang="en-US" sz="1200" dirty="0"/>
              <a:t>: runs the state machine, is called each time an event occurs</a:t>
            </a:r>
          </a:p>
          <a:p>
            <a:pPr marL="452438" indent="-452438">
              <a:buNone/>
            </a:pPr>
            <a:r>
              <a:rPr lang="en-US" sz="1200" dirty="0" err="1"/>
              <a:t>HandleIdleState</a:t>
            </a:r>
            <a:r>
              <a:rPr lang="en-US" sz="1200" dirty="0"/>
              <a:t>: is ran by </a:t>
            </a:r>
            <a:r>
              <a:rPr lang="en-US" sz="1200" dirty="0" err="1"/>
              <a:t>HandleEvent</a:t>
            </a:r>
            <a:r>
              <a:rPr lang="en-US" sz="1200" dirty="0"/>
              <a:t> when </a:t>
            </a:r>
            <a:r>
              <a:rPr lang="en-US" sz="1200" dirty="0" err="1"/>
              <a:t>IdleState</a:t>
            </a:r>
            <a:r>
              <a:rPr lang="en-US" sz="1200" dirty="0"/>
              <a:t> is </a:t>
            </a:r>
            <a:r>
              <a:rPr lang="en-US" sz="1200" dirty="0" err="1"/>
              <a:t>acive</a:t>
            </a:r>
            <a:r>
              <a:rPr lang="en-US" sz="1200" dirty="0"/>
              <a:t>, it returns the next state (or </a:t>
            </a:r>
            <a:r>
              <a:rPr lang="en-US" sz="1200" dirty="0" err="1"/>
              <a:t>IdleState</a:t>
            </a:r>
            <a:r>
              <a:rPr lang="en-US" sz="1200" dirty="0"/>
              <a:t> if no state change occurs)</a:t>
            </a:r>
            <a:br>
              <a:rPr lang="en-US" sz="1200" dirty="0"/>
            </a:br>
            <a:r>
              <a:rPr lang="en-US" sz="1200" i="1" dirty="0"/>
              <a:t>Note: after making the state diagram, other Handle…State methods are added</a:t>
            </a:r>
            <a:endParaRPr lang="en-US" sz="1200" dirty="0"/>
          </a:p>
          <a:p>
            <a:pPr marL="1343025" indent="-1343025">
              <a:buNone/>
            </a:pPr>
            <a:endParaRPr lang="en-US" sz="1300" dirty="0"/>
          </a:p>
          <a:p>
            <a:pPr marL="1343025" indent="-1343025">
              <a:buNone/>
            </a:pPr>
            <a:r>
              <a:rPr lang="en-US" sz="1600" u="sng" dirty="0" err="1"/>
              <a:t>ILight</a:t>
            </a:r>
            <a:r>
              <a:rPr lang="en-US" sz="1600" u="sng" dirty="0"/>
              <a:t> interface</a:t>
            </a:r>
          </a:p>
          <a:p>
            <a:pPr marL="1343025" indent="-1343025">
              <a:buNone/>
            </a:pPr>
            <a:r>
              <a:rPr lang="en-US" sz="1200" dirty="0"/>
              <a:t>On: switches the light in the microwave on</a:t>
            </a:r>
          </a:p>
          <a:p>
            <a:pPr marL="1343025" indent="-1343025">
              <a:buNone/>
            </a:pPr>
            <a:r>
              <a:rPr lang="en-US" sz="1200" dirty="0"/>
              <a:t>Off: switches the light in the microwave off</a:t>
            </a:r>
            <a:endParaRPr lang="en-US" sz="1050" dirty="0"/>
          </a:p>
        </p:txBody>
      </p:sp>
      <p:sp>
        <p:nvSpPr>
          <p:cNvPr id="4" name="Content Placeholder 2"/>
          <p:cNvSpPr>
            <a:spLocks noGrp="1"/>
          </p:cNvSpPr>
          <p:nvPr>
            <p:ph sz="half" idx="1"/>
          </p:nvPr>
        </p:nvSpPr>
        <p:spPr>
          <a:xfrm>
            <a:off x="4705672" y="1203598"/>
            <a:ext cx="4114800" cy="3240360"/>
          </a:xfrm>
        </p:spPr>
        <p:txBody>
          <a:bodyPr>
            <a:noAutofit/>
          </a:bodyPr>
          <a:lstStyle/>
          <a:p>
            <a:pPr marL="452438" indent="-452438">
              <a:buNone/>
            </a:pPr>
            <a:r>
              <a:rPr lang="en-US" sz="1600" u="sng" dirty="0" err="1"/>
              <a:t>IMotor</a:t>
            </a:r>
            <a:r>
              <a:rPr lang="en-US" sz="1600" u="sng" dirty="0"/>
              <a:t> interface</a:t>
            </a:r>
          </a:p>
          <a:p>
            <a:pPr marL="452438" indent="-452438">
              <a:buNone/>
            </a:pPr>
            <a:r>
              <a:rPr lang="en-US" sz="1200" dirty="0" err="1"/>
              <a:t>SetPower</a:t>
            </a:r>
            <a:r>
              <a:rPr lang="en-US" sz="1200" dirty="0"/>
              <a:t>(power: </a:t>
            </a:r>
            <a:r>
              <a:rPr lang="en-US" sz="1200" dirty="0" err="1"/>
              <a:t>int</a:t>
            </a:r>
            <a:r>
              <a:rPr lang="en-US" sz="1200" dirty="0"/>
              <a:t>): sets the microwave engine to the required power, 0 switches the engine off</a:t>
            </a:r>
          </a:p>
          <a:p>
            <a:pPr marL="452438" indent="-452438">
              <a:buNone/>
            </a:pPr>
            <a:endParaRPr lang="en-US" sz="1200" dirty="0"/>
          </a:p>
          <a:p>
            <a:pPr marL="452438" indent="-452438">
              <a:buNone/>
            </a:pPr>
            <a:r>
              <a:rPr lang="en-US" sz="1600" i="1" u="sng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ISystem</a:t>
            </a:r>
            <a:r>
              <a:rPr lang="en-US" sz="1600" i="1" u="sng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interface*</a:t>
            </a:r>
          </a:p>
          <a:p>
            <a:pPr marL="452438" indent="-452438">
              <a:buNone/>
            </a:pPr>
            <a:r>
              <a:rPr lang="en-US" sz="1200" i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SetTimer</a:t>
            </a: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(ms: </a:t>
            </a:r>
            <a:r>
              <a:rPr lang="en-US" sz="1200" i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int</a:t>
            </a: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): enables a timer for ms </a:t>
            </a:r>
            <a:r>
              <a:rPr lang="en-US" sz="1200" i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miliseconds</a:t>
            </a: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when the timer fires the TIME_UP event is given</a:t>
            </a:r>
          </a:p>
          <a:p>
            <a:pPr marL="452438" indent="-452438">
              <a:buNone/>
            </a:pP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452438" indent="-452438">
              <a:buNone/>
            </a:pPr>
            <a:r>
              <a:rPr lang="en-US" sz="1600" u="sng" dirty="0" err="1"/>
              <a:t>IUserInterface</a:t>
            </a:r>
            <a:r>
              <a:rPr lang="en-US" sz="1600" u="sng" dirty="0"/>
              <a:t> interface</a:t>
            </a:r>
          </a:p>
          <a:p>
            <a:pPr marL="452438" indent="-452438">
              <a:buNone/>
            </a:pPr>
            <a:r>
              <a:rPr lang="en-US" sz="1200" dirty="0"/>
              <a:t>Ping(): gives a subtle beeping sound</a:t>
            </a:r>
          </a:p>
          <a:p>
            <a:pPr marL="452438" indent="-452438">
              <a:buNone/>
            </a:pPr>
            <a:r>
              <a:rPr lang="en-US" sz="1200" dirty="0" err="1"/>
              <a:t>GetRequestedPower</a:t>
            </a:r>
            <a:r>
              <a:rPr lang="en-US" sz="1200" dirty="0"/>
              <a:t>(): </a:t>
            </a:r>
            <a:r>
              <a:rPr lang="en-US" sz="1200" dirty="0" err="1"/>
              <a:t>int</a:t>
            </a:r>
            <a:r>
              <a:rPr lang="en-US" sz="1200" dirty="0"/>
              <a:t>: returns the power dialed in by the user</a:t>
            </a:r>
          </a:p>
          <a:p>
            <a:pPr marL="452438" indent="-452438">
              <a:buNone/>
            </a:pPr>
            <a:r>
              <a:rPr lang="en-US" sz="1200" dirty="0" err="1"/>
              <a:t>StartClock</a:t>
            </a:r>
            <a:r>
              <a:rPr lang="en-US" sz="1200" dirty="0"/>
              <a:t>: enables the time dial to slowly turn back to 0</a:t>
            </a:r>
          </a:p>
          <a:p>
            <a:pPr marL="452438" indent="-452438">
              <a:buNone/>
            </a:pPr>
            <a:r>
              <a:rPr lang="en-US" sz="1200" dirty="0" err="1"/>
              <a:t>StopClock</a:t>
            </a:r>
            <a:r>
              <a:rPr lang="en-US" sz="1200" dirty="0"/>
              <a:t>: stops the time dial</a:t>
            </a:r>
          </a:p>
          <a:p>
            <a:pPr marL="452438" indent="-452438">
              <a:buNone/>
            </a:pPr>
            <a:endParaRPr lang="en-US" sz="1200" dirty="0"/>
          </a:p>
          <a:p>
            <a:pPr marL="452438" indent="-452438">
              <a:buNone/>
            </a:pPr>
            <a:endParaRPr 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820072-DF1A-6E41-AD92-26DEC2CC8B6B}"/>
              </a:ext>
            </a:extLst>
          </p:cNvPr>
          <p:cNvSpPr txBox="1"/>
          <p:nvPr/>
        </p:nvSpPr>
        <p:spPr>
          <a:xfrm>
            <a:off x="1793899" y="4632211"/>
            <a:ext cx="55562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*) </a:t>
            </a:r>
            <a:r>
              <a:rPr lang="en-US" sz="1400" i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ISystem</a:t>
            </a: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is not necessarily needed. It’s there if you want to do things like:</a:t>
            </a:r>
          </a:p>
          <a:p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 when leaving the door opened for 2 minutes, the light switches off</a:t>
            </a:r>
          </a:p>
        </p:txBody>
      </p:sp>
    </p:spTree>
    <p:extLst>
      <p:ext uri="{BB962C8B-B14F-4D97-AF65-F5344CB8AC3E}">
        <p14:creationId xmlns:p14="http://schemas.microsoft.com/office/powerpoint/2010/main" val="7867386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108520" y="0"/>
            <a:ext cx="9289032" cy="5143500"/>
          </a:xfrm>
          <a:prstGeom prst="rect">
            <a:avLst/>
          </a:prstGeom>
          <a:solidFill>
            <a:srgbClr val="FFFF00">
              <a:alpha val="1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Intermezzo... Testing and mocks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5096F5-C834-8D46-98AE-EA487AABF0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8482" y="1508067"/>
            <a:ext cx="3887036" cy="2127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5453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108520" y="0"/>
            <a:ext cx="9289032" cy="5143500"/>
          </a:xfrm>
          <a:prstGeom prst="rect">
            <a:avLst/>
          </a:prstGeom>
          <a:solidFill>
            <a:srgbClr val="FFFF00">
              <a:alpha val="1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A5D782C4-1E42-6949-9212-1112A53EAE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</p:spPr>
        <p:txBody>
          <a:bodyPr/>
          <a:lstStyle/>
          <a:p>
            <a:pPr algn="l"/>
            <a:r>
              <a:rPr lang="en-GB" dirty="0"/>
              <a:t>Unit testing – Intro to Google Test</a:t>
            </a:r>
          </a:p>
        </p:txBody>
      </p:sp>
      <p:sp>
        <p:nvSpPr>
          <p:cNvPr id="7" name="Tijdelijke aanduiding voor inhoud 2">
            <a:extLst>
              <a:ext uri="{FF2B5EF4-FFF2-40B4-BE49-F238E27FC236}">
                <a16:creationId xmlns:a16="http://schemas.microsoft.com/office/drawing/2014/main" id="{7AE8344E-D037-2645-8C62-521C29325F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00150"/>
            <a:ext cx="8507288" cy="3243808"/>
          </a:xfrm>
        </p:spPr>
        <p:txBody>
          <a:bodyPr>
            <a:normAutofit/>
          </a:bodyPr>
          <a:lstStyle/>
          <a:p>
            <a:r>
              <a:rPr lang="en-GB" sz="1800" dirty="0"/>
              <a:t>Test a class or function by making assertions about its</a:t>
            </a:r>
            <a:br>
              <a:rPr lang="en-GB" sz="1800" dirty="0"/>
            </a:br>
            <a:r>
              <a:rPr lang="en-GB" sz="1800" dirty="0"/>
              <a:t>behaviour</a:t>
            </a:r>
          </a:p>
          <a:p>
            <a:pPr lvl="1"/>
            <a:r>
              <a:rPr lang="en-GB" sz="1400" dirty="0"/>
              <a:t>When an assertion fails, Google Test prints an error message with source filename and line number</a:t>
            </a:r>
          </a:p>
          <a:p>
            <a:r>
              <a:rPr lang="en-GB" sz="1800" dirty="0"/>
              <a:t>Assert </a:t>
            </a:r>
            <a:r>
              <a:rPr lang="en-GB" sz="1800" dirty="0" err="1"/>
              <a:t>vs</a:t>
            </a:r>
            <a:r>
              <a:rPr lang="en-GB" sz="1800" dirty="0"/>
              <a:t> Expect: fatal </a:t>
            </a:r>
            <a:r>
              <a:rPr lang="en-GB" sz="1800" dirty="0" err="1"/>
              <a:t>vs</a:t>
            </a:r>
            <a:r>
              <a:rPr lang="en-GB" sz="1800" dirty="0"/>
              <a:t> non-fatal</a:t>
            </a:r>
          </a:p>
          <a:p>
            <a:r>
              <a:rPr lang="en-GB" sz="1800" dirty="0"/>
              <a:t>ASSERT_TRUE, _FALSE </a:t>
            </a:r>
            <a:r>
              <a:rPr lang="en-GB" sz="1600" dirty="0"/>
              <a:t>(condition is true or false)</a:t>
            </a:r>
          </a:p>
          <a:p>
            <a:r>
              <a:rPr lang="en-GB" sz="1800" dirty="0"/>
              <a:t>ASSERT_EQ, _NE, _LT, _LE, _GT, _GE </a:t>
            </a:r>
            <a:r>
              <a:rPr lang="en-GB" sz="1600" dirty="0"/>
              <a:t>(equal, non-equal, lower than, lower-equals, greater than, greater-equals)</a:t>
            </a:r>
            <a:endParaRPr lang="en-GB" sz="1800" dirty="0"/>
          </a:p>
          <a:p>
            <a:r>
              <a:rPr lang="en-GB" sz="1800" dirty="0"/>
              <a:t>ASSERT_STREQ, </a:t>
            </a:r>
            <a:r>
              <a:rPr lang="en-GB" sz="1800" dirty="0" err="1"/>
              <a:t>etc</a:t>
            </a:r>
            <a:r>
              <a:rPr lang="en-GB" sz="1800" dirty="0"/>
              <a:t> </a:t>
            </a:r>
            <a:r>
              <a:rPr lang="en-GB" sz="1600" dirty="0"/>
              <a:t>(various c-string equals, non-equals and variants that ignore case. For string objects, use ASSERT_EQ et al)</a:t>
            </a:r>
          </a:p>
          <a:p>
            <a:endParaRPr lang="en-GB" sz="600" dirty="0"/>
          </a:p>
          <a:p>
            <a:r>
              <a:rPr lang="en-GB" sz="1800" dirty="0"/>
              <a:t>(See: </a:t>
            </a:r>
            <a:r>
              <a:rPr lang="en-GB" sz="1800" dirty="0">
                <a:hlinkClick r:id="rId3"/>
              </a:rPr>
              <a:t>Google Test Primer</a:t>
            </a:r>
            <a:r>
              <a:rPr lang="en-GB" sz="1800" dirty="0"/>
              <a:t>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DB9220C-ABFA-284E-B33B-BAE8AAAC7F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2280" y="123478"/>
            <a:ext cx="1869242" cy="1592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0171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108520" y="0"/>
            <a:ext cx="9289032" cy="5143500"/>
          </a:xfrm>
          <a:prstGeom prst="rect">
            <a:avLst/>
          </a:prstGeom>
          <a:solidFill>
            <a:srgbClr val="FFFF00">
              <a:alpha val="1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el 1">
            <a:extLst>
              <a:ext uri="{FF2B5EF4-FFF2-40B4-BE49-F238E27FC236}">
                <a16:creationId xmlns:a16="http://schemas.microsoft.com/office/drawing/2014/main" id="{1390F905-615B-944C-977C-E0A0C2140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</p:spPr>
        <p:txBody>
          <a:bodyPr/>
          <a:lstStyle/>
          <a:p>
            <a:r>
              <a:rPr lang="en-GB" dirty="0"/>
              <a:t>Unit testing – Intro to Google Test</a:t>
            </a:r>
          </a:p>
        </p:txBody>
      </p:sp>
      <p:sp>
        <p:nvSpPr>
          <p:cNvPr id="5" name="Tijdelijke aanduiding voor inhoud 2">
            <a:extLst>
              <a:ext uri="{FF2B5EF4-FFF2-40B4-BE49-F238E27FC236}">
                <a16:creationId xmlns:a16="http://schemas.microsoft.com/office/drawing/2014/main" id="{53671617-F45D-C844-8465-AA2B164C55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00150"/>
            <a:ext cx="8507288" cy="3027783"/>
          </a:xfrm>
        </p:spPr>
        <p:txBody>
          <a:bodyPr>
            <a:normAutofit fontScale="92500"/>
          </a:bodyPr>
          <a:lstStyle/>
          <a:p>
            <a:r>
              <a:rPr lang="en-GB" dirty="0"/>
              <a:t>You can use Google Test in 2 ways</a:t>
            </a:r>
          </a:p>
          <a:p>
            <a:pPr lvl="1"/>
            <a:r>
              <a:rPr lang="en-GB" sz="1800" dirty="0"/>
              <a:t>individual tests </a:t>
            </a:r>
            <a:r>
              <a:rPr lang="en-GB" sz="1500" dirty="0"/>
              <a:t>(defined by TEST macro)</a:t>
            </a:r>
          </a:p>
          <a:p>
            <a:pPr lvl="2"/>
            <a:r>
              <a:rPr lang="en-GB" sz="1600" dirty="0"/>
              <a:t>Ideal when you don’t need test data</a:t>
            </a:r>
          </a:p>
          <a:p>
            <a:pPr lvl="2"/>
            <a:r>
              <a:rPr lang="en-GB" sz="1600" dirty="0"/>
              <a:t>i.e. parameter tests</a:t>
            </a:r>
          </a:p>
          <a:p>
            <a:pPr lvl="1"/>
            <a:r>
              <a:rPr lang="en-GB" sz="1800" dirty="0"/>
              <a:t>Using a test class </a:t>
            </a:r>
            <a:r>
              <a:rPr lang="en-GB" sz="1500" dirty="0"/>
              <a:t>(defined by TEST_F macro)</a:t>
            </a:r>
          </a:p>
          <a:p>
            <a:pPr lvl="2"/>
            <a:r>
              <a:rPr lang="en-GB" sz="1600" dirty="0"/>
              <a:t>Ideal for when you have generic test data</a:t>
            </a:r>
          </a:p>
          <a:p>
            <a:pPr lvl="2"/>
            <a:r>
              <a:rPr lang="en-GB" sz="1600" dirty="0"/>
              <a:t>i.e. a standard instantiation of a class, filled with test data</a:t>
            </a:r>
          </a:p>
          <a:p>
            <a:pPr lvl="2"/>
            <a:r>
              <a:rPr lang="en-GB" sz="1600" dirty="0"/>
              <a:t>Each test creates a new instance of your class, thus each test starts with fresh data</a:t>
            </a:r>
            <a:endParaRPr lang="en-GB" sz="1200" dirty="0"/>
          </a:p>
          <a:p>
            <a:r>
              <a:rPr lang="en-GB" dirty="0"/>
              <a:t>A test file can contain multiple test classes and individual tests</a:t>
            </a:r>
          </a:p>
        </p:txBody>
      </p:sp>
    </p:spTree>
    <p:extLst>
      <p:ext uri="{BB962C8B-B14F-4D97-AF65-F5344CB8AC3E}">
        <p14:creationId xmlns:p14="http://schemas.microsoft.com/office/powerpoint/2010/main" val="21143000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1">
            <a:extLst>
              <a:ext uri="{FF2B5EF4-FFF2-40B4-BE49-F238E27FC236}">
                <a16:creationId xmlns:a16="http://schemas.microsoft.com/office/drawing/2014/main" id="{C849B18E-28EE-C94C-B6BD-705A2085E7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</p:spPr>
        <p:txBody>
          <a:bodyPr/>
          <a:lstStyle/>
          <a:p>
            <a:pPr algn="l"/>
            <a:r>
              <a:rPr lang="en-GB" dirty="0"/>
              <a:t>Unit testing – Google TEST example</a:t>
            </a:r>
          </a:p>
        </p:txBody>
      </p:sp>
      <p:sp>
        <p:nvSpPr>
          <p:cNvPr id="4" name="Rectangle 3"/>
          <p:cNvSpPr/>
          <p:nvPr/>
        </p:nvSpPr>
        <p:spPr>
          <a:xfrm>
            <a:off x="-36512" y="-20538"/>
            <a:ext cx="9289032" cy="5143500"/>
          </a:xfrm>
          <a:prstGeom prst="rect">
            <a:avLst/>
          </a:prstGeom>
          <a:solidFill>
            <a:srgbClr val="FFFF00">
              <a:alpha val="1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E5EEF9-9637-224B-BED4-F715CC5A53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1851670"/>
            <a:ext cx="8454082" cy="1093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391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1">
            <a:extLst>
              <a:ext uri="{FF2B5EF4-FFF2-40B4-BE49-F238E27FC236}">
                <a16:creationId xmlns:a16="http://schemas.microsoft.com/office/drawing/2014/main" id="{019940DE-7E89-A044-A31F-5BAAE90EA8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</p:spPr>
        <p:txBody>
          <a:bodyPr/>
          <a:lstStyle/>
          <a:p>
            <a:pPr algn="l"/>
            <a:r>
              <a:rPr lang="en-GB" dirty="0"/>
              <a:t>Unit testing – Google TEST_F example</a:t>
            </a:r>
          </a:p>
        </p:txBody>
      </p:sp>
      <p:sp>
        <p:nvSpPr>
          <p:cNvPr id="4" name="Rectangle 3"/>
          <p:cNvSpPr/>
          <p:nvPr/>
        </p:nvSpPr>
        <p:spPr>
          <a:xfrm>
            <a:off x="-108520" y="-20538"/>
            <a:ext cx="9289032" cy="5164038"/>
          </a:xfrm>
          <a:prstGeom prst="rect">
            <a:avLst/>
          </a:prstGeom>
          <a:solidFill>
            <a:srgbClr val="FFFF00">
              <a:alpha val="1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B85CE2A-8A20-BD47-921B-2DD1244E15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1131590"/>
            <a:ext cx="5019737" cy="3179167"/>
          </a:xfrm>
          <a:prstGeom prst="rect">
            <a:avLst/>
          </a:prstGeom>
        </p:spPr>
      </p:pic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9449A886-B0C1-964F-B099-7912670C3E3C}"/>
              </a:ext>
            </a:extLst>
          </p:cNvPr>
          <p:cNvSpPr/>
          <p:nvPr/>
        </p:nvSpPr>
        <p:spPr>
          <a:xfrm>
            <a:off x="4788024" y="1275606"/>
            <a:ext cx="1728192" cy="576064"/>
          </a:xfrm>
          <a:prstGeom prst="wedgeRoundRectCallout">
            <a:avLst>
              <a:gd name="adj1" fmla="val -205150"/>
              <a:gd name="adj2" fmla="val 21982"/>
              <a:gd name="adj3" fmla="val 16667"/>
            </a:avLst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3C66AAF-D1D9-9140-8E44-798092BBBF7A}"/>
              </a:ext>
            </a:extLst>
          </p:cNvPr>
          <p:cNvSpPr txBox="1"/>
          <p:nvPr/>
        </p:nvSpPr>
        <p:spPr>
          <a:xfrm>
            <a:off x="4824028" y="1275606"/>
            <a:ext cx="1656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cs typeface="Gill Sans Light"/>
              </a:rPr>
              <a:t>protected keyword:</a:t>
            </a:r>
          </a:p>
          <a:p>
            <a:r>
              <a:rPr lang="en-GB" sz="1400" dirty="0">
                <a:cs typeface="Gill Sans Light"/>
              </a:rPr>
              <a:t>see next slides!</a:t>
            </a:r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ED51F2CE-70EE-D54A-9CA0-5615F2E6042F}"/>
              </a:ext>
            </a:extLst>
          </p:cNvPr>
          <p:cNvSpPr/>
          <p:nvPr/>
        </p:nvSpPr>
        <p:spPr>
          <a:xfrm>
            <a:off x="5572836" y="3147814"/>
            <a:ext cx="2311532" cy="864096"/>
          </a:xfrm>
          <a:prstGeom prst="wedgeRoundRectCallout">
            <a:avLst>
              <a:gd name="adj1" fmla="val -124843"/>
              <a:gd name="adj2" fmla="val 4543"/>
              <a:gd name="adj3" fmla="val 16667"/>
            </a:avLst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3C51D04-9B35-194A-B20E-518531444D39}"/>
              </a:ext>
            </a:extLst>
          </p:cNvPr>
          <p:cNvSpPr txBox="1"/>
          <p:nvPr/>
        </p:nvSpPr>
        <p:spPr>
          <a:xfrm>
            <a:off x="5580112" y="3219822"/>
            <a:ext cx="230425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cs typeface="Gill Sans Light"/>
              </a:rPr>
              <a:t>Every </a:t>
            </a:r>
            <a:r>
              <a:rPr lang="en-GB" sz="1400" dirty="0" err="1">
                <a:cs typeface="Gill Sans Light"/>
              </a:rPr>
              <a:t>SedanTest</a:t>
            </a:r>
            <a:r>
              <a:rPr lang="en-GB" sz="1400" dirty="0">
                <a:cs typeface="Gill Sans Light"/>
              </a:rPr>
              <a:t> has an Audi R8 Sedan instance and a </a:t>
            </a:r>
            <a:r>
              <a:rPr lang="en-GB" sz="1400" dirty="0" err="1">
                <a:cs typeface="Gill Sans Light"/>
              </a:rPr>
              <a:t>testPtr</a:t>
            </a:r>
            <a:r>
              <a:rPr lang="en-GB" sz="1400" dirty="0">
                <a:cs typeface="Gill Sans Light"/>
              </a:rPr>
              <a:t> that points to it.</a:t>
            </a:r>
          </a:p>
        </p:txBody>
      </p:sp>
    </p:spTree>
    <p:extLst>
      <p:ext uri="{BB962C8B-B14F-4D97-AF65-F5344CB8AC3E}">
        <p14:creationId xmlns:p14="http://schemas.microsoft.com/office/powerpoint/2010/main" val="3110089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2200126"/>
            <a:ext cx="3022600" cy="1955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Intermezzo 2: protected keyword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9076" y="2140449"/>
            <a:ext cx="3797300" cy="16383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8219256" cy="2894954"/>
          </a:xfrm>
        </p:spPr>
        <p:txBody>
          <a:bodyPr/>
          <a:lstStyle/>
          <a:p>
            <a:r>
              <a:rPr lang="en-US" dirty="0"/>
              <a:t>A class can have private and public parts:</a:t>
            </a:r>
          </a:p>
          <a:p>
            <a:pPr lvl="1"/>
            <a:r>
              <a:rPr lang="en-US" dirty="0"/>
              <a:t>private: access limited to the class itself</a:t>
            </a:r>
          </a:p>
          <a:p>
            <a:pPr lvl="1"/>
            <a:r>
              <a:rPr lang="en-US" dirty="0"/>
              <a:t>public: any code can access the member by its name</a:t>
            </a:r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9252520" cy="5359524"/>
          </a:xfrm>
          <a:prstGeom prst="rect">
            <a:avLst/>
          </a:prstGeom>
          <a:solidFill>
            <a:schemeClr val="tx2">
              <a:lumMod val="40000"/>
              <a:lumOff val="60000"/>
              <a:alpha val="3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103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7904" y="3594100"/>
            <a:ext cx="3822700" cy="1549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Intermezzo 2: protected keyword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8219256" cy="2894954"/>
          </a:xfrm>
        </p:spPr>
        <p:txBody>
          <a:bodyPr/>
          <a:lstStyle/>
          <a:p>
            <a:r>
              <a:rPr lang="en-US" dirty="0"/>
              <a:t>A class can also have protected parts</a:t>
            </a:r>
          </a:p>
          <a:p>
            <a:pPr lvl="1"/>
            <a:r>
              <a:rPr lang="en-US" dirty="0"/>
              <a:t>protected: access limited to class itself and all subclasses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1851670"/>
            <a:ext cx="3060700" cy="1955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9912" y="1876332"/>
            <a:ext cx="3797300" cy="172720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797" y="-72008"/>
            <a:ext cx="9252520" cy="5236046"/>
          </a:xfrm>
          <a:prstGeom prst="rect">
            <a:avLst/>
          </a:prstGeom>
          <a:solidFill>
            <a:schemeClr val="tx2">
              <a:lumMod val="40000"/>
              <a:lumOff val="60000"/>
              <a:alpha val="3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547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Intermezzo 2: to protect or not to protect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8219256" cy="2894954"/>
          </a:xfrm>
        </p:spPr>
        <p:txBody>
          <a:bodyPr/>
          <a:lstStyle/>
          <a:p>
            <a:r>
              <a:rPr lang="en-US" dirty="0"/>
              <a:t>In real life you’ll hardly ever use the protected keyword</a:t>
            </a:r>
          </a:p>
          <a:p>
            <a:pPr lvl="1"/>
            <a:r>
              <a:rPr lang="en-US" dirty="0"/>
              <a:t>In lots of cases you have a design problem if you need it </a:t>
            </a:r>
          </a:p>
          <a:p>
            <a:endParaRPr lang="en-US" dirty="0"/>
          </a:p>
          <a:p>
            <a:r>
              <a:rPr lang="en-US" dirty="0"/>
              <a:t>The reason Google Test depends on protected is because for each TEST_F test:</a:t>
            </a:r>
          </a:p>
          <a:p>
            <a:pPr lvl="1"/>
            <a:r>
              <a:rPr lang="en-US" dirty="0"/>
              <a:t>A new class is created that inherits from your test class</a:t>
            </a:r>
          </a:p>
        </p:txBody>
      </p:sp>
      <p:sp>
        <p:nvSpPr>
          <p:cNvPr id="9" name="Rectangle 8"/>
          <p:cNvSpPr/>
          <p:nvPr/>
        </p:nvSpPr>
        <p:spPr>
          <a:xfrm>
            <a:off x="-59432" y="-46273"/>
            <a:ext cx="9252520" cy="5236046"/>
          </a:xfrm>
          <a:prstGeom prst="rect">
            <a:avLst/>
          </a:prstGeom>
          <a:solidFill>
            <a:schemeClr val="tx2">
              <a:lumMod val="40000"/>
              <a:lumOff val="60000"/>
              <a:alpha val="3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86483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nl-NL" dirty="0" err="1"/>
              <a:t>Today</a:t>
            </a:r>
            <a:endParaRPr lang="en-GB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457200" y="1283512"/>
            <a:ext cx="8229600" cy="3394472"/>
          </a:xfrm>
        </p:spPr>
        <p:txBody>
          <a:bodyPr>
            <a:normAutofit/>
          </a:bodyPr>
          <a:lstStyle/>
          <a:p>
            <a:r>
              <a:rPr lang="nl-NL" dirty="0" err="1"/>
              <a:t>Know</a:t>
            </a:r>
            <a:r>
              <a:rPr lang="nl-NL" dirty="0"/>
              <a:t> </a:t>
            </a:r>
            <a:r>
              <a:rPr lang="nl-NL" dirty="0" err="1"/>
              <a:t>how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read</a:t>
            </a:r>
            <a:r>
              <a:rPr lang="nl-NL" dirty="0"/>
              <a:t>/</a:t>
            </a:r>
            <a:r>
              <a:rPr lang="nl-NL" dirty="0" err="1"/>
              <a:t>write</a:t>
            </a:r>
            <a:r>
              <a:rPr lang="nl-NL" dirty="0"/>
              <a:t> state </a:t>
            </a:r>
            <a:r>
              <a:rPr lang="nl-NL" dirty="0" err="1"/>
              <a:t>diagrams</a:t>
            </a:r>
            <a:endParaRPr lang="nl-NL" dirty="0"/>
          </a:p>
          <a:p>
            <a:r>
              <a:rPr lang="nl-NL" dirty="0"/>
              <a:t>Show the </a:t>
            </a:r>
            <a:r>
              <a:rPr lang="nl-NL" dirty="0" err="1"/>
              <a:t>relation</a:t>
            </a:r>
            <a:r>
              <a:rPr lang="nl-NL" dirty="0"/>
              <a:t> </a:t>
            </a:r>
            <a:r>
              <a:rPr lang="nl-NL" dirty="0" err="1"/>
              <a:t>between</a:t>
            </a:r>
            <a:r>
              <a:rPr lang="nl-NL" dirty="0"/>
              <a:t> code </a:t>
            </a:r>
            <a:r>
              <a:rPr lang="nl-NL" dirty="0" err="1"/>
              <a:t>and</a:t>
            </a:r>
            <a:r>
              <a:rPr lang="nl-NL" dirty="0"/>
              <a:t> state diagram</a:t>
            </a:r>
          </a:p>
          <a:p>
            <a:r>
              <a:rPr lang="nl-NL" dirty="0" err="1"/>
              <a:t>Use</a:t>
            </a:r>
            <a:r>
              <a:rPr lang="nl-NL" dirty="0"/>
              <a:t> events &amp; actions in a state-diagram</a:t>
            </a:r>
          </a:p>
          <a:p>
            <a:r>
              <a:rPr lang="nl-NL" dirty="0" err="1"/>
              <a:t>Testing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mocking</a:t>
            </a:r>
            <a:endParaRPr lang="nl-NL" dirty="0"/>
          </a:p>
          <a:p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1790974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4B0FDA6-BE5E-9A45-BC7A-0D05AC2ACA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0300" y="1034162"/>
            <a:ext cx="5016500" cy="2946400"/>
          </a:xfrm>
          <a:prstGeom prst="rect">
            <a:avLst/>
          </a:prstGeom>
        </p:spPr>
      </p:pic>
      <p:sp>
        <p:nvSpPr>
          <p:cNvPr id="5" name="Titel 1">
            <a:extLst>
              <a:ext uri="{FF2B5EF4-FFF2-40B4-BE49-F238E27FC236}">
                <a16:creationId xmlns:a16="http://schemas.microsoft.com/office/drawing/2014/main" id="{DA3FB478-EFFD-7B45-9310-4463476C9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</p:spPr>
        <p:txBody>
          <a:bodyPr/>
          <a:lstStyle/>
          <a:p>
            <a:pPr algn="l"/>
            <a:r>
              <a:rPr lang="en-GB" dirty="0"/>
              <a:t>Unit testing – Limits</a:t>
            </a:r>
          </a:p>
        </p:txBody>
      </p:sp>
      <p:sp>
        <p:nvSpPr>
          <p:cNvPr id="6" name="Tijdelijke aanduiding voor inhoud 2">
            <a:extLst>
              <a:ext uri="{FF2B5EF4-FFF2-40B4-BE49-F238E27FC236}">
                <a16:creationId xmlns:a16="http://schemas.microsoft.com/office/drawing/2014/main" id="{E1144355-045A-3746-A381-0C74702046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923678"/>
            <a:ext cx="4402832" cy="25202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1800" dirty="0"/>
              <a:t>Flashback: ES2</a:t>
            </a:r>
          </a:p>
          <a:p>
            <a:pPr marL="177800" indent="-177800"/>
            <a:r>
              <a:rPr lang="en-GB" sz="1800" dirty="0"/>
              <a:t>How do you test </a:t>
            </a:r>
            <a:r>
              <a:rPr lang="en-GB" sz="1800" i="1" dirty="0"/>
              <a:t>administration</a:t>
            </a:r>
            <a:r>
              <a:rPr lang="en-GB" sz="1800" dirty="0"/>
              <a:t>?</a:t>
            </a:r>
          </a:p>
          <a:p>
            <a:pPr marL="177800" indent="-177800"/>
            <a:r>
              <a:rPr lang="en-GB" sz="1800" dirty="0"/>
              <a:t>Remember: tests should be independent!</a:t>
            </a:r>
            <a:br>
              <a:rPr lang="en-GB" sz="1800" dirty="0"/>
            </a:br>
            <a:r>
              <a:rPr lang="en-GB" sz="1400" dirty="0"/>
              <a:t>(meaning: you want to test administration without requiring </a:t>
            </a:r>
            <a:r>
              <a:rPr lang="en-GB" sz="1400" dirty="0" err="1"/>
              <a:t>animal_shelter</a:t>
            </a:r>
            <a:r>
              <a:rPr lang="en-GB" sz="1400" dirty="0"/>
              <a:t>  -  consider WHY!)</a:t>
            </a:r>
            <a:endParaRPr lang="en-GB" sz="1800" dirty="0"/>
          </a:p>
        </p:txBody>
      </p:sp>
      <p:sp>
        <p:nvSpPr>
          <p:cNvPr id="4" name="Rectangle 3"/>
          <p:cNvSpPr/>
          <p:nvPr/>
        </p:nvSpPr>
        <p:spPr>
          <a:xfrm>
            <a:off x="-108520" y="0"/>
            <a:ext cx="9289032" cy="5143500"/>
          </a:xfrm>
          <a:prstGeom prst="rect">
            <a:avLst/>
          </a:prstGeom>
          <a:solidFill>
            <a:srgbClr val="FFFF00">
              <a:alpha val="1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70524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108520" y="0"/>
            <a:ext cx="9289032" cy="5143500"/>
          </a:xfrm>
          <a:prstGeom prst="rect">
            <a:avLst/>
          </a:prstGeom>
          <a:solidFill>
            <a:srgbClr val="FFFF00">
              <a:alpha val="1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el 1">
            <a:extLst>
              <a:ext uri="{FF2B5EF4-FFF2-40B4-BE49-F238E27FC236}">
                <a16:creationId xmlns:a16="http://schemas.microsoft.com/office/drawing/2014/main" id="{6ADD630E-7114-0942-B849-CA62EE2132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</p:spPr>
        <p:txBody>
          <a:bodyPr/>
          <a:lstStyle/>
          <a:p>
            <a:pPr algn="l"/>
            <a:r>
              <a:rPr lang="en-GB" dirty="0"/>
              <a:t>Introduction: mocks</a:t>
            </a:r>
          </a:p>
        </p:txBody>
      </p:sp>
      <p:sp>
        <p:nvSpPr>
          <p:cNvPr id="5" name="Tijdelijke aanduiding voor inhoud 2">
            <a:extLst>
              <a:ext uri="{FF2B5EF4-FFF2-40B4-BE49-F238E27FC236}">
                <a16:creationId xmlns:a16="http://schemas.microsoft.com/office/drawing/2014/main" id="{CFDB3A8B-ACAE-204C-92D2-2C7E1DEBB9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00150"/>
            <a:ext cx="8507288" cy="3243808"/>
          </a:xfrm>
        </p:spPr>
        <p:txBody>
          <a:bodyPr>
            <a:normAutofit/>
          </a:bodyPr>
          <a:lstStyle/>
          <a:p>
            <a:r>
              <a:rPr lang="en-GB" sz="2000" dirty="0"/>
              <a:t>A mock class is a fake class</a:t>
            </a:r>
          </a:p>
          <a:p>
            <a:pPr lvl="1"/>
            <a:r>
              <a:rPr lang="en-GB" sz="1600" dirty="0"/>
              <a:t>one that is easy to make</a:t>
            </a:r>
          </a:p>
          <a:p>
            <a:pPr lvl="1"/>
            <a:r>
              <a:rPr lang="en-GB" sz="1600" dirty="0"/>
              <a:t>one that ‘magically’ implements the required interface</a:t>
            </a:r>
          </a:p>
          <a:p>
            <a:pPr lvl="1"/>
            <a:r>
              <a:rPr lang="en-GB" sz="1600" dirty="0"/>
              <a:t>one that gives you control on return value and parameters</a:t>
            </a:r>
          </a:p>
        </p:txBody>
      </p:sp>
    </p:spTree>
    <p:extLst>
      <p:ext uri="{BB962C8B-B14F-4D97-AF65-F5344CB8AC3E}">
        <p14:creationId xmlns:p14="http://schemas.microsoft.com/office/powerpoint/2010/main" val="28150945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52F63F8-CCDF-C94A-8402-1BBA2559EBC2}"/>
              </a:ext>
            </a:extLst>
          </p:cNvPr>
          <p:cNvSpPr/>
          <p:nvPr/>
        </p:nvSpPr>
        <p:spPr>
          <a:xfrm>
            <a:off x="-36512" y="20538"/>
            <a:ext cx="9289032" cy="5143500"/>
          </a:xfrm>
          <a:prstGeom prst="rect">
            <a:avLst/>
          </a:prstGeom>
          <a:solidFill>
            <a:srgbClr val="FFFF00">
              <a:alpha val="1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B13A66-4033-4643-94A1-C31F3E7871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9657" y="1067505"/>
            <a:ext cx="4187676" cy="3023298"/>
          </a:xfrm>
          <a:prstGeom prst="rect">
            <a:avLst/>
          </a:prstGeom>
        </p:spPr>
      </p:pic>
      <p:sp>
        <p:nvSpPr>
          <p:cNvPr id="3" name="Titel 1">
            <a:extLst>
              <a:ext uri="{FF2B5EF4-FFF2-40B4-BE49-F238E27FC236}">
                <a16:creationId xmlns:a16="http://schemas.microsoft.com/office/drawing/2014/main" id="{C079E50D-1421-5E40-9EFB-AADD30BB11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</p:spPr>
        <p:txBody>
          <a:bodyPr/>
          <a:lstStyle/>
          <a:p>
            <a:pPr algn="l"/>
            <a:r>
              <a:rPr lang="en-GB" dirty="0"/>
              <a:t>Mocks: easy to make</a:t>
            </a:r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C98D129E-ABBF-A349-98C9-1CE7DD91ED3B}"/>
              </a:ext>
            </a:extLst>
          </p:cNvPr>
          <p:cNvSpPr/>
          <p:nvPr/>
        </p:nvSpPr>
        <p:spPr>
          <a:xfrm>
            <a:off x="3707904" y="4155926"/>
            <a:ext cx="1728192" cy="576064"/>
          </a:xfrm>
          <a:prstGeom prst="wedgeRoundRectCallout">
            <a:avLst>
              <a:gd name="adj1" fmla="val -29220"/>
              <a:gd name="adj2" fmla="val -162291"/>
              <a:gd name="adj3" fmla="val 16667"/>
            </a:avLst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8AA381-248D-BB43-87FB-DA0BB3467453}"/>
              </a:ext>
            </a:extLst>
          </p:cNvPr>
          <p:cNvSpPr txBox="1"/>
          <p:nvPr/>
        </p:nvSpPr>
        <p:spPr>
          <a:xfrm>
            <a:off x="3779912" y="4263647"/>
            <a:ext cx="16561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cs typeface="Gill Sans Light"/>
              </a:rPr>
              <a:t>return type: void</a:t>
            </a:r>
          </a:p>
        </p:txBody>
      </p:sp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F905BAA4-DF3C-7648-ACB0-3FB6A6BCF0E6}"/>
              </a:ext>
            </a:extLst>
          </p:cNvPr>
          <p:cNvSpPr/>
          <p:nvPr/>
        </p:nvSpPr>
        <p:spPr>
          <a:xfrm>
            <a:off x="1475656" y="4155926"/>
            <a:ext cx="1728192" cy="576064"/>
          </a:xfrm>
          <a:prstGeom prst="wedgeRoundRectCallout">
            <a:avLst>
              <a:gd name="adj1" fmla="val 25456"/>
              <a:gd name="adj2" fmla="val -162292"/>
              <a:gd name="adj3" fmla="val 16667"/>
            </a:avLst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235FD2-02B2-8B40-BE79-D6EF724612E1}"/>
              </a:ext>
            </a:extLst>
          </p:cNvPr>
          <p:cNvSpPr txBox="1"/>
          <p:nvPr/>
        </p:nvSpPr>
        <p:spPr>
          <a:xfrm>
            <a:off x="1547664" y="4155926"/>
            <a:ext cx="1656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cs typeface="Gill Sans Light"/>
              </a:rPr>
              <a:t>0: it’s a method without parameters</a:t>
            </a:r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3DD07523-F4DF-9D43-8347-36B4B3616D00}"/>
              </a:ext>
            </a:extLst>
          </p:cNvPr>
          <p:cNvSpPr/>
          <p:nvPr/>
        </p:nvSpPr>
        <p:spPr>
          <a:xfrm>
            <a:off x="3059832" y="1923678"/>
            <a:ext cx="1728192" cy="576064"/>
          </a:xfrm>
          <a:prstGeom prst="wedgeRoundRectCallout">
            <a:avLst>
              <a:gd name="adj1" fmla="val -79001"/>
              <a:gd name="adj2" fmla="val 103009"/>
              <a:gd name="adj3" fmla="val 16667"/>
            </a:avLst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FDD42B1-D7E4-1F4C-A935-5181617D539B}"/>
              </a:ext>
            </a:extLst>
          </p:cNvPr>
          <p:cNvSpPr txBox="1"/>
          <p:nvPr/>
        </p:nvSpPr>
        <p:spPr>
          <a:xfrm>
            <a:off x="3102782" y="1919766"/>
            <a:ext cx="1656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 err="1">
                <a:cs typeface="Gill Sans Light"/>
              </a:rPr>
              <a:t>const</a:t>
            </a:r>
            <a:r>
              <a:rPr lang="en-GB" sz="1400" dirty="0">
                <a:cs typeface="Gill Sans Light"/>
              </a:rPr>
              <a:t>: this is a </a:t>
            </a:r>
            <a:r>
              <a:rPr lang="en-GB" sz="1400" dirty="0" err="1">
                <a:cs typeface="Gill Sans Light"/>
              </a:rPr>
              <a:t>const</a:t>
            </a:r>
            <a:r>
              <a:rPr lang="en-GB" sz="1400" dirty="0">
                <a:cs typeface="Gill Sans Light"/>
              </a:rPr>
              <a:t> function</a:t>
            </a:r>
          </a:p>
        </p:txBody>
      </p:sp>
      <p:sp>
        <p:nvSpPr>
          <p:cNvPr id="15" name="Rounded Rectangular Callout 14">
            <a:extLst>
              <a:ext uri="{FF2B5EF4-FFF2-40B4-BE49-F238E27FC236}">
                <a16:creationId xmlns:a16="http://schemas.microsoft.com/office/drawing/2014/main" id="{987EC7C9-B48C-334D-9EAE-62380F67E0BA}"/>
              </a:ext>
            </a:extLst>
          </p:cNvPr>
          <p:cNvSpPr/>
          <p:nvPr/>
        </p:nvSpPr>
        <p:spPr>
          <a:xfrm>
            <a:off x="5724128" y="3500645"/>
            <a:ext cx="1728192" cy="576064"/>
          </a:xfrm>
          <a:prstGeom prst="wedgeRoundRectCallout">
            <a:avLst>
              <a:gd name="adj1" fmla="val -77864"/>
              <a:gd name="adj2" fmla="val -104686"/>
              <a:gd name="adj3" fmla="val 16667"/>
            </a:avLst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CD1F509-18F8-D045-BBAE-C4B6D02C6973}"/>
              </a:ext>
            </a:extLst>
          </p:cNvPr>
          <p:cNvSpPr txBox="1"/>
          <p:nvPr/>
        </p:nvSpPr>
        <p:spPr>
          <a:xfrm>
            <a:off x="5796136" y="3634788"/>
            <a:ext cx="16561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cs typeface="Gill Sans Light"/>
              </a:rPr>
              <a:t>return type: </a:t>
            </a:r>
            <a:r>
              <a:rPr lang="en-GB" sz="1400" dirty="0" err="1">
                <a:cs typeface="Gill Sans Light"/>
              </a:rPr>
              <a:t>int</a:t>
            </a:r>
            <a:endParaRPr lang="en-GB" sz="1400" dirty="0"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665599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6" grpId="0" animBg="1"/>
      <p:bldP spid="7" grpId="0"/>
      <p:bldP spid="12" grpId="0" animBg="1"/>
      <p:bldP spid="13" grpId="0"/>
      <p:bldP spid="15" grpId="0" animBg="1"/>
      <p:bldP spid="1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52F63F8-CCDF-C94A-8402-1BBA2559EBC2}"/>
              </a:ext>
            </a:extLst>
          </p:cNvPr>
          <p:cNvSpPr/>
          <p:nvPr/>
        </p:nvSpPr>
        <p:spPr>
          <a:xfrm>
            <a:off x="-36512" y="0"/>
            <a:ext cx="9289032" cy="5143500"/>
          </a:xfrm>
          <a:prstGeom prst="rect">
            <a:avLst/>
          </a:prstGeom>
          <a:solidFill>
            <a:srgbClr val="FFFF00">
              <a:alpha val="1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el 1">
            <a:extLst>
              <a:ext uri="{FF2B5EF4-FFF2-40B4-BE49-F238E27FC236}">
                <a16:creationId xmlns:a16="http://schemas.microsoft.com/office/drawing/2014/main" id="{C079E50D-1421-5E40-9EFB-AADD30BB11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</p:spPr>
        <p:txBody>
          <a:bodyPr/>
          <a:lstStyle/>
          <a:p>
            <a:pPr algn="l"/>
            <a:r>
              <a:rPr lang="en-GB" dirty="0"/>
              <a:t>Mocks: easy to make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331DE74-9335-8046-A10B-E7BC5BF05E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972" y="1854390"/>
            <a:ext cx="3239971" cy="971991"/>
          </a:xfrm>
          <a:prstGeom prst="rect">
            <a:avLst/>
          </a:prstGeom>
        </p:spPr>
      </p:pic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77607053-E53D-F545-B586-FA04A0AFF337}"/>
              </a:ext>
            </a:extLst>
          </p:cNvPr>
          <p:cNvSpPr/>
          <p:nvPr/>
        </p:nvSpPr>
        <p:spPr>
          <a:xfrm>
            <a:off x="2339752" y="3147814"/>
            <a:ext cx="1728192" cy="523220"/>
          </a:xfrm>
          <a:prstGeom prst="wedgeRoundRectCallout">
            <a:avLst>
              <a:gd name="adj1" fmla="val -57026"/>
              <a:gd name="adj2" fmla="val -147318"/>
              <a:gd name="adj3" fmla="val 16667"/>
            </a:avLst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1F66485-3A16-6D4E-81D4-71BB60916E2E}"/>
              </a:ext>
            </a:extLst>
          </p:cNvPr>
          <p:cNvSpPr txBox="1"/>
          <p:nvPr/>
        </p:nvSpPr>
        <p:spPr>
          <a:xfrm>
            <a:off x="2411760" y="3147814"/>
            <a:ext cx="1656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cs typeface="Gill Sans Light"/>
              </a:rPr>
              <a:t>1: one parameter,</a:t>
            </a:r>
          </a:p>
          <a:p>
            <a:r>
              <a:rPr lang="en-GB" sz="1400" dirty="0">
                <a:cs typeface="Gill Sans Light"/>
              </a:rPr>
              <a:t>type: </a:t>
            </a:r>
            <a:r>
              <a:rPr lang="en-GB" sz="1400" dirty="0" err="1">
                <a:cs typeface="Gill Sans Light"/>
              </a:rPr>
              <a:t>int</a:t>
            </a:r>
            <a:endParaRPr lang="en-GB" sz="1400" dirty="0">
              <a:cs typeface="Gill Sans Light"/>
            </a:endParaRPr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2940347A-D4F0-9F40-B75A-E187B1B8B7BA}"/>
              </a:ext>
            </a:extLst>
          </p:cNvPr>
          <p:cNvSpPr/>
          <p:nvPr/>
        </p:nvSpPr>
        <p:spPr>
          <a:xfrm>
            <a:off x="3563888" y="1004935"/>
            <a:ext cx="1728192" cy="954107"/>
          </a:xfrm>
          <a:prstGeom prst="wedgeRoundRectCallout">
            <a:avLst>
              <a:gd name="adj1" fmla="val -44773"/>
              <a:gd name="adj2" fmla="val 95156"/>
              <a:gd name="adj3" fmla="val 16667"/>
            </a:avLst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9539014-2ED9-B848-B0DA-9115AB515C86}"/>
              </a:ext>
            </a:extLst>
          </p:cNvPr>
          <p:cNvSpPr txBox="1"/>
          <p:nvPr/>
        </p:nvSpPr>
        <p:spPr>
          <a:xfrm>
            <a:off x="3635896" y="987574"/>
            <a:ext cx="172819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cs typeface="Gill Sans Light"/>
              </a:rPr>
              <a:t>The parameter type (comma separated list if you have more than one)</a:t>
            </a:r>
          </a:p>
        </p:txBody>
      </p:sp>
    </p:spTree>
    <p:extLst>
      <p:ext uri="{BB962C8B-B14F-4D97-AF65-F5344CB8AC3E}">
        <p14:creationId xmlns:p14="http://schemas.microsoft.com/office/powerpoint/2010/main" val="839860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  <p:bldP spid="8" grpId="0" animBg="1"/>
      <p:bldP spid="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72516" y="-3639"/>
            <a:ext cx="9289032" cy="5143500"/>
          </a:xfrm>
          <a:prstGeom prst="rect">
            <a:avLst/>
          </a:prstGeom>
          <a:solidFill>
            <a:srgbClr val="FFFF00">
              <a:alpha val="1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el 1">
            <a:extLst>
              <a:ext uri="{FF2B5EF4-FFF2-40B4-BE49-F238E27FC236}">
                <a16:creationId xmlns:a16="http://schemas.microsoft.com/office/drawing/2014/main" id="{5F90A644-FC8C-9B44-8A1E-41A92973B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</p:spPr>
        <p:txBody>
          <a:bodyPr/>
          <a:lstStyle/>
          <a:p>
            <a:pPr algn="l"/>
            <a:r>
              <a:rPr lang="en-GB" dirty="0"/>
              <a:t>Mocks: control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0F1E6A2-3C52-3945-B4F0-AA7FE94B56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491630"/>
            <a:ext cx="6184900" cy="5207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FF73A6E-7B38-9849-9A3C-A8120C0725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2440335"/>
            <a:ext cx="7416800" cy="185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4635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Ok, so we are implementing this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3F154A-F58B-A144-91F6-D262AE0EF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788" y="915566"/>
            <a:ext cx="8648700" cy="4154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9534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Responsibilities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520" y="1200150"/>
            <a:ext cx="4320480" cy="3171799"/>
          </a:xfrm>
        </p:spPr>
        <p:txBody>
          <a:bodyPr>
            <a:noAutofit/>
          </a:bodyPr>
          <a:lstStyle/>
          <a:p>
            <a:pPr marL="1343025" indent="-1343025">
              <a:buNone/>
            </a:pPr>
            <a:r>
              <a:rPr lang="en-US" sz="1600" u="sng" dirty="0"/>
              <a:t>Microwave class: implements state </a:t>
            </a:r>
            <a:r>
              <a:rPr lang="en-US" sz="1600" u="sng" dirty="0" err="1"/>
              <a:t>behaviour</a:t>
            </a:r>
            <a:endParaRPr lang="en-US" sz="1600" u="sng" dirty="0"/>
          </a:p>
          <a:p>
            <a:pPr marL="452438" indent="-452438">
              <a:buNone/>
            </a:pPr>
            <a:r>
              <a:rPr lang="en-US" sz="1200" dirty="0"/>
              <a:t>Constructor: remembers implementations for required interfaces and sets initial state</a:t>
            </a:r>
          </a:p>
          <a:p>
            <a:pPr marL="452438" indent="-452438">
              <a:buNone/>
            </a:pPr>
            <a:r>
              <a:rPr lang="en-US" sz="1200" dirty="0" err="1"/>
              <a:t>HandleEvent</a:t>
            </a:r>
            <a:r>
              <a:rPr lang="en-US" sz="1200" dirty="0"/>
              <a:t>: runs the state machine, is called each time an event occurs</a:t>
            </a:r>
          </a:p>
          <a:p>
            <a:pPr marL="452438" indent="-452438">
              <a:buNone/>
            </a:pPr>
            <a:r>
              <a:rPr lang="en-US" sz="1200" dirty="0" err="1"/>
              <a:t>HandleIdleState</a:t>
            </a:r>
            <a:r>
              <a:rPr lang="en-US" sz="1200" dirty="0"/>
              <a:t>: is ran by </a:t>
            </a:r>
            <a:r>
              <a:rPr lang="en-US" sz="1200" dirty="0" err="1"/>
              <a:t>HandleEvent</a:t>
            </a:r>
            <a:r>
              <a:rPr lang="en-US" sz="1200" dirty="0"/>
              <a:t> when </a:t>
            </a:r>
            <a:r>
              <a:rPr lang="en-US" sz="1200" dirty="0" err="1"/>
              <a:t>IdleState</a:t>
            </a:r>
            <a:r>
              <a:rPr lang="en-US" sz="1200" dirty="0"/>
              <a:t> is </a:t>
            </a:r>
            <a:r>
              <a:rPr lang="en-US" sz="1200" dirty="0" err="1"/>
              <a:t>acive</a:t>
            </a:r>
            <a:r>
              <a:rPr lang="en-US" sz="1200" dirty="0"/>
              <a:t>, it returns the next state (or </a:t>
            </a:r>
            <a:r>
              <a:rPr lang="en-US" sz="1200" dirty="0" err="1"/>
              <a:t>IdleState</a:t>
            </a:r>
            <a:r>
              <a:rPr lang="en-US" sz="1200" dirty="0"/>
              <a:t> if no state change occurs)</a:t>
            </a:r>
            <a:br>
              <a:rPr lang="en-US" sz="1200" dirty="0"/>
            </a:br>
            <a:r>
              <a:rPr lang="en-US" sz="1200" i="1" dirty="0"/>
              <a:t>Note: after making the state diagram, other Handle…State methods are added</a:t>
            </a:r>
            <a:endParaRPr lang="en-US" sz="1200" dirty="0"/>
          </a:p>
          <a:p>
            <a:pPr marL="1343025" indent="-1343025">
              <a:buNone/>
            </a:pPr>
            <a:endParaRPr lang="en-US" sz="1300" dirty="0"/>
          </a:p>
          <a:p>
            <a:pPr marL="1343025" indent="-1343025">
              <a:buNone/>
            </a:pPr>
            <a:r>
              <a:rPr lang="en-US" sz="1600" u="sng" dirty="0" err="1"/>
              <a:t>ILight</a:t>
            </a:r>
            <a:r>
              <a:rPr lang="en-US" sz="1600" u="sng" dirty="0"/>
              <a:t> interface</a:t>
            </a:r>
          </a:p>
          <a:p>
            <a:pPr marL="1343025" indent="-1343025">
              <a:buNone/>
            </a:pPr>
            <a:r>
              <a:rPr lang="en-US" sz="1200" dirty="0"/>
              <a:t>On: switches the light in the microwave on</a:t>
            </a:r>
          </a:p>
          <a:p>
            <a:pPr marL="1343025" indent="-1343025">
              <a:buNone/>
            </a:pPr>
            <a:r>
              <a:rPr lang="en-US" sz="1200" dirty="0"/>
              <a:t>Off: switches the light in the microwave off</a:t>
            </a:r>
            <a:endParaRPr lang="en-US" sz="1050" dirty="0"/>
          </a:p>
        </p:txBody>
      </p:sp>
      <p:sp>
        <p:nvSpPr>
          <p:cNvPr id="4" name="Content Placeholder 2"/>
          <p:cNvSpPr>
            <a:spLocks noGrp="1"/>
          </p:cNvSpPr>
          <p:nvPr>
            <p:ph sz="half" idx="1"/>
          </p:nvPr>
        </p:nvSpPr>
        <p:spPr>
          <a:xfrm>
            <a:off x="4705672" y="1203598"/>
            <a:ext cx="4114800" cy="3240360"/>
          </a:xfrm>
        </p:spPr>
        <p:txBody>
          <a:bodyPr>
            <a:noAutofit/>
          </a:bodyPr>
          <a:lstStyle/>
          <a:p>
            <a:pPr marL="452438" indent="-452438">
              <a:buNone/>
            </a:pPr>
            <a:r>
              <a:rPr lang="en-US" sz="1600" u="sng" dirty="0" err="1"/>
              <a:t>IMotor</a:t>
            </a:r>
            <a:r>
              <a:rPr lang="en-US" sz="1600" u="sng" dirty="0"/>
              <a:t> interface</a:t>
            </a:r>
          </a:p>
          <a:p>
            <a:pPr marL="452438" indent="-452438">
              <a:buNone/>
            </a:pPr>
            <a:r>
              <a:rPr lang="en-US" sz="1200" dirty="0" err="1"/>
              <a:t>SetPower</a:t>
            </a:r>
            <a:r>
              <a:rPr lang="en-US" sz="1200" dirty="0"/>
              <a:t>(power: </a:t>
            </a:r>
            <a:r>
              <a:rPr lang="en-US" sz="1200" dirty="0" err="1"/>
              <a:t>int</a:t>
            </a:r>
            <a:r>
              <a:rPr lang="en-US" sz="1200" dirty="0"/>
              <a:t>): sets the microwave engine to the required power, 0 switches the engine off</a:t>
            </a:r>
          </a:p>
          <a:p>
            <a:pPr marL="452438" indent="-452438">
              <a:buNone/>
            </a:pPr>
            <a:endParaRPr lang="en-US" sz="1200" dirty="0"/>
          </a:p>
          <a:p>
            <a:pPr marL="452438" indent="-452438">
              <a:buNone/>
            </a:pPr>
            <a:r>
              <a:rPr lang="en-US" sz="1600" i="1" u="sng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ISystem</a:t>
            </a:r>
            <a:r>
              <a:rPr lang="en-US" sz="1600" i="1" u="sng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interface*</a:t>
            </a:r>
          </a:p>
          <a:p>
            <a:pPr marL="452438" indent="-452438">
              <a:buNone/>
            </a:pPr>
            <a:r>
              <a:rPr lang="en-US" sz="1200" i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SetTimer</a:t>
            </a: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(ms: </a:t>
            </a:r>
            <a:r>
              <a:rPr lang="en-US" sz="1200" i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int</a:t>
            </a: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): enables a timer for ms </a:t>
            </a:r>
            <a:r>
              <a:rPr lang="en-US" sz="1200" i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miliseconds</a:t>
            </a: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when the timer fires the TIME_UP event is given</a:t>
            </a:r>
          </a:p>
          <a:p>
            <a:pPr marL="452438" indent="-452438">
              <a:buNone/>
            </a:pP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452438" indent="-452438">
              <a:buNone/>
            </a:pPr>
            <a:r>
              <a:rPr lang="en-US" sz="1600" u="sng" dirty="0" err="1"/>
              <a:t>IUserInterface</a:t>
            </a:r>
            <a:r>
              <a:rPr lang="en-US" sz="1600" u="sng" dirty="0"/>
              <a:t> interface</a:t>
            </a:r>
          </a:p>
          <a:p>
            <a:pPr marL="452438" indent="-452438">
              <a:buNone/>
            </a:pPr>
            <a:r>
              <a:rPr lang="en-US" sz="1200" dirty="0"/>
              <a:t>Ping(): gives a subtle beeping sound</a:t>
            </a:r>
          </a:p>
          <a:p>
            <a:pPr marL="452438" indent="-452438">
              <a:buNone/>
            </a:pPr>
            <a:r>
              <a:rPr lang="en-US" sz="1200" dirty="0" err="1"/>
              <a:t>GetRequestedPower</a:t>
            </a:r>
            <a:r>
              <a:rPr lang="en-US" sz="1200" dirty="0"/>
              <a:t>(): </a:t>
            </a:r>
            <a:r>
              <a:rPr lang="en-US" sz="1200" dirty="0" err="1"/>
              <a:t>int</a:t>
            </a:r>
            <a:r>
              <a:rPr lang="en-US" sz="1200" dirty="0"/>
              <a:t>: returns the power dialed in by the user</a:t>
            </a:r>
          </a:p>
          <a:p>
            <a:pPr marL="452438" indent="-452438">
              <a:buNone/>
            </a:pPr>
            <a:r>
              <a:rPr lang="en-US" sz="1200" dirty="0" err="1"/>
              <a:t>StartClock</a:t>
            </a:r>
            <a:r>
              <a:rPr lang="en-US" sz="1200" dirty="0"/>
              <a:t>: enables the time dial to slowly turn back to 0</a:t>
            </a:r>
          </a:p>
          <a:p>
            <a:pPr marL="452438" indent="-452438">
              <a:buNone/>
            </a:pPr>
            <a:r>
              <a:rPr lang="en-US" sz="1200" dirty="0" err="1"/>
              <a:t>StopClock</a:t>
            </a:r>
            <a:r>
              <a:rPr lang="en-US" sz="1200" dirty="0"/>
              <a:t>: stops the time dial</a:t>
            </a:r>
          </a:p>
          <a:p>
            <a:pPr marL="452438" indent="-452438">
              <a:buNone/>
            </a:pPr>
            <a:endParaRPr lang="en-US" sz="1200" dirty="0"/>
          </a:p>
          <a:p>
            <a:pPr marL="452438" indent="-452438">
              <a:buNone/>
            </a:pPr>
            <a:endParaRPr 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820072-DF1A-6E41-AD92-26DEC2CC8B6B}"/>
              </a:ext>
            </a:extLst>
          </p:cNvPr>
          <p:cNvSpPr txBox="1"/>
          <p:nvPr/>
        </p:nvSpPr>
        <p:spPr>
          <a:xfrm>
            <a:off x="1793899" y="4632211"/>
            <a:ext cx="55562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*) </a:t>
            </a:r>
            <a:r>
              <a:rPr lang="en-US" sz="1400" i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ISystem</a:t>
            </a: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is not necessarily needed. It’s there if you want to do things like:</a:t>
            </a:r>
          </a:p>
          <a:p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 when leaving the door opened for 2 minutes, the light switches off</a:t>
            </a:r>
          </a:p>
        </p:txBody>
      </p:sp>
    </p:spTree>
    <p:extLst>
      <p:ext uri="{BB962C8B-B14F-4D97-AF65-F5344CB8AC3E}">
        <p14:creationId xmlns:p14="http://schemas.microsoft.com/office/powerpoint/2010/main" val="285802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Construction of Microwave object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Normal situation:</a:t>
            </a:r>
            <a:endParaRPr lang="en-US" sz="1600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sz="6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Light light(...);</a:t>
            </a:r>
          </a:p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Motor motor(...);</a:t>
            </a:r>
          </a:p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System system(...);</a:t>
            </a:r>
          </a:p>
          <a:p>
            <a:pPr marL="0" indent="0">
              <a:buNone/>
            </a:pPr>
            <a:r>
              <a:rPr lang="en-US" sz="1600" dirty="0" err="1">
                <a:latin typeface="Courier New"/>
                <a:cs typeface="Courier New"/>
              </a:rPr>
              <a:t>UserInterface</a:t>
            </a:r>
            <a:r>
              <a:rPr lang="en-US" sz="1600" dirty="0">
                <a:latin typeface="Courier New"/>
                <a:cs typeface="Courier New"/>
              </a:rPr>
              <a:t> </a:t>
            </a:r>
            <a:r>
              <a:rPr lang="en-US" sz="1600" dirty="0" err="1">
                <a:latin typeface="Courier New"/>
                <a:cs typeface="Courier New"/>
              </a:rPr>
              <a:t>ui</a:t>
            </a:r>
            <a:r>
              <a:rPr lang="en-US" sz="1600" dirty="0">
                <a:latin typeface="Courier New"/>
                <a:cs typeface="Courier New"/>
              </a:rPr>
              <a:t>(...);</a:t>
            </a:r>
          </a:p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Microwave mw(light, motor,</a:t>
            </a:r>
            <a:br>
              <a:rPr lang="en-US" sz="1600" dirty="0">
                <a:latin typeface="Courier New"/>
                <a:cs typeface="Courier New"/>
              </a:rPr>
            </a:br>
            <a:r>
              <a:rPr lang="en-US" sz="1600" dirty="0">
                <a:latin typeface="Courier New"/>
                <a:cs typeface="Courier New"/>
              </a:rPr>
              <a:t>             system, </a:t>
            </a:r>
            <a:r>
              <a:rPr lang="en-US" sz="1600" dirty="0" err="1">
                <a:latin typeface="Courier New"/>
                <a:cs typeface="Courier New"/>
              </a:rPr>
              <a:t>ui</a:t>
            </a:r>
            <a:r>
              <a:rPr lang="en-US" sz="1600" dirty="0">
                <a:latin typeface="Courier New"/>
                <a:cs typeface="Courier New"/>
              </a:rPr>
              <a:t>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Test situation:</a:t>
            </a:r>
          </a:p>
          <a:p>
            <a:pPr marL="0" indent="0">
              <a:buNone/>
            </a:pPr>
            <a:endParaRPr lang="en-US" sz="6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600" dirty="0" err="1">
                <a:latin typeface="Courier New"/>
                <a:cs typeface="Courier New"/>
              </a:rPr>
              <a:t>MLight</a:t>
            </a:r>
            <a:r>
              <a:rPr lang="en-US" sz="1600" dirty="0">
                <a:latin typeface="Courier New"/>
                <a:cs typeface="Courier New"/>
              </a:rPr>
              <a:t> light(...);</a:t>
            </a:r>
          </a:p>
          <a:p>
            <a:pPr marL="0" indent="0">
              <a:buNone/>
            </a:pPr>
            <a:r>
              <a:rPr lang="en-US" sz="1600" dirty="0" err="1">
                <a:latin typeface="Courier New"/>
                <a:cs typeface="Courier New"/>
              </a:rPr>
              <a:t>MMotor</a:t>
            </a:r>
            <a:r>
              <a:rPr lang="en-US" sz="1600" dirty="0">
                <a:latin typeface="Courier New"/>
                <a:cs typeface="Courier New"/>
              </a:rPr>
              <a:t> motor(...);</a:t>
            </a:r>
          </a:p>
          <a:p>
            <a:pPr marL="0" indent="0">
              <a:buNone/>
            </a:pPr>
            <a:r>
              <a:rPr lang="en-US" sz="1600" dirty="0" err="1">
                <a:latin typeface="Courier New"/>
                <a:cs typeface="Courier New"/>
              </a:rPr>
              <a:t>MSystem</a:t>
            </a:r>
            <a:r>
              <a:rPr lang="en-US" sz="1600" dirty="0">
                <a:latin typeface="Courier New"/>
                <a:cs typeface="Courier New"/>
              </a:rPr>
              <a:t> system(...);</a:t>
            </a:r>
          </a:p>
          <a:p>
            <a:pPr marL="0" indent="0">
              <a:buNone/>
            </a:pPr>
            <a:r>
              <a:rPr lang="en-US" sz="1600" dirty="0" err="1">
                <a:latin typeface="Courier New"/>
                <a:cs typeface="Courier New"/>
              </a:rPr>
              <a:t>MUserInterface</a:t>
            </a:r>
            <a:r>
              <a:rPr lang="en-US" sz="1600" dirty="0">
                <a:latin typeface="Courier New"/>
                <a:cs typeface="Courier New"/>
              </a:rPr>
              <a:t> </a:t>
            </a:r>
            <a:r>
              <a:rPr lang="en-US" sz="1600" dirty="0" err="1">
                <a:latin typeface="Courier New"/>
                <a:cs typeface="Courier New"/>
              </a:rPr>
              <a:t>ui</a:t>
            </a:r>
            <a:r>
              <a:rPr lang="en-US" sz="1600" dirty="0">
                <a:latin typeface="Courier New"/>
                <a:cs typeface="Courier New"/>
              </a:rPr>
              <a:t>(...);</a:t>
            </a:r>
          </a:p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Microwave mw(light, motor,</a:t>
            </a:r>
            <a:br>
              <a:rPr lang="en-US" sz="1600" dirty="0">
                <a:latin typeface="Courier New"/>
                <a:cs typeface="Courier New"/>
              </a:rPr>
            </a:br>
            <a:r>
              <a:rPr lang="en-US" sz="1600" dirty="0">
                <a:latin typeface="Courier New"/>
                <a:cs typeface="Courier New"/>
              </a:rPr>
              <a:t>             system, </a:t>
            </a:r>
            <a:r>
              <a:rPr lang="en-US" sz="1600" dirty="0" err="1">
                <a:latin typeface="Courier New"/>
                <a:cs typeface="Courier New"/>
              </a:rPr>
              <a:t>ui</a:t>
            </a:r>
            <a:r>
              <a:rPr lang="en-US" sz="1600" dirty="0">
                <a:latin typeface="Courier New"/>
                <a:cs typeface="Courier New"/>
              </a:rPr>
              <a:t>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835696" y="3723878"/>
            <a:ext cx="594026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mock is an automated, fake implementation of an interface</a:t>
            </a:r>
          </a:p>
          <a:p>
            <a:r>
              <a:rPr lang="en-US" sz="1400" dirty="0"/>
              <a:t>(the ’M’ prefix indicates it’s a mock: </a:t>
            </a:r>
            <a:r>
              <a:rPr lang="en-US" sz="1400" dirty="0" err="1"/>
              <a:t>MLight</a:t>
            </a:r>
            <a:r>
              <a:rPr lang="en-US" sz="1400" dirty="0"/>
              <a:t> implements </a:t>
            </a:r>
            <a:r>
              <a:rPr lang="en-US" sz="1400" dirty="0" err="1"/>
              <a:t>ILight</a:t>
            </a:r>
            <a:r>
              <a:rPr lang="en-US" sz="1400" dirty="0"/>
              <a:t>, etc.)</a:t>
            </a:r>
          </a:p>
        </p:txBody>
      </p:sp>
    </p:spTree>
    <p:extLst>
      <p:ext uri="{BB962C8B-B14F-4D97-AF65-F5344CB8AC3E}">
        <p14:creationId xmlns:p14="http://schemas.microsoft.com/office/powerpoint/2010/main" val="1923249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do it!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8219256" cy="2894954"/>
          </a:xfrm>
        </p:spPr>
        <p:txBody>
          <a:bodyPr/>
          <a:lstStyle/>
          <a:p>
            <a:r>
              <a:rPr lang="en-US" dirty="0"/>
              <a:t>Live state demo on white board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Implement the rest of the state machine and </a:t>
            </a:r>
            <a:r>
              <a:rPr lang="en-US"/>
              <a:t>including tests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89087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nl-NL" dirty="0"/>
              <a:t>Reading:</a:t>
            </a:r>
            <a:endParaRPr lang="en-GB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Chapter</a:t>
            </a:r>
            <a:r>
              <a:rPr lang="nl-NL"/>
              <a:t> 5</a:t>
            </a:r>
            <a:endParaRPr lang="nl-NL" dirty="0">
              <a:sym typeface="Wingdings" pitchFamily="2" charset="2"/>
            </a:endParaRPr>
          </a:p>
          <a:p>
            <a:pPr marL="457200" lvl="1" indent="0">
              <a:buNone/>
            </a:pPr>
            <a:endParaRPr lang="nl-NL" dirty="0">
              <a:sym typeface="Wingdings" pitchFamily="2" charset="2"/>
            </a:endParaRPr>
          </a:p>
          <a:p>
            <a:pPr marL="457200" lvl="1" indent="0">
              <a:buNone/>
            </a:pPr>
            <a:endParaRPr lang="nl-NL" dirty="0">
              <a:sym typeface="Wingdings" pitchFamily="2" charset="2"/>
            </a:endParaRPr>
          </a:p>
          <a:p>
            <a:pPr marL="457200" lvl="1" indent="0">
              <a:buNone/>
            </a:pPr>
            <a:endParaRPr lang="en-GB" dirty="0"/>
          </a:p>
        </p:txBody>
      </p:sp>
      <p:sp>
        <p:nvSpPr>
          <p:cNvPr id="7" name="Rechthoek 6"/>
          <p:cNvSpPr/>
          <p:nvPr/>
        </p:nvSpPr>
        <p:spPr>
          <a:xfrm>
            <a:off x="683568" y="1167594"/>
            <a:ext cx="633670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GB" strike="sngStrike" dirty="0">
              <a:hlinkClick r:id="rId2"/>
            </a:endParaRPr>
          </a:p>
          <a:p>
            <a:endParaRPr lang="nl-NL" strike="sngStrike" dirty="0">
              <a:sym typeface="Wingdings" pitchFamily="2" charset="2"/>
            </a:endParaRPr>
          </a:p>
          <a:p>
            <a:endParaRPr lang="nl-NL" strike="sngStrike" dirty="0">
              <a:sym typeface="Wingdings" pitchFamily="2" charset="2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2120" y="1059582"/>
            <a:ext cx="1689100" cy="250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8249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nl-NL" dirty="0" err="1"/>
              <a:t>What</a:t>
            </a:r>
            <a:r>
              <a:rPr lang="nl-NL" dirty="0"/>
              <a:t> is a state?</a:t>
            </a:r>
            <a:endParaRPr lang="en-GB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467544" y="1200151"/>
            <a:ext cx="8229600" cy="287458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A</a:t>
            </a:r>
            <a:r>
              <a:rPr lang="en-US" sz="1600" dirty="0"/>
              <a:t> </a:t>
            </a:r>
            <a:r>
              <a:rPr lang="en-US" dirty="0"/>
              <a:t>state models a situation</a:t>
            </a:r>
            <a:r>
              <a:rPr lang="en-US" sz="1600" dirty="0"/>
              <a:t> 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</a:rPr>
              <a:t>during which some (usually implicit) invariant condition holds.</a:t>
            </a:r>
            <a:r>
              <a:rPr lang="en-US" sz="1600" dirty="0"/>
              <a:t> 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The invariant may represent a static situation such as an </a:t>
            </a:r>
            <a:r>
              <a:rPr lang="en-US" dirty="0"/>
              <a:t>object waiting for some external event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to occur</a:t>
            </a:r>
            <a:r>
              <a:rPr lang="en-US" sz="1600" dirty="0"/>
              <a:t>. </a:t>
            </a:r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However, it </a:t>
            </a:r>
            <a:r>
              <a:rPr lang="en-US" dirty="0"/>
              <a:t>can also model dynamic conditions </a:t>
            </a:r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such as the </a:t>
            </a:r>
            <a:r>
              <a:rPr lang="en-US" dirty="0"/>
              <a:t>process of performing some behavior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(i.e., the model element under consideration enters the state when the behavior commences and leaves it as soon as the behavior is completed). </a:t>
            </a:r>
            <a:endParaRPr lang="nl-NL" sz="1600" dirty="0">
              <a:solidFill>
                <a:schemeClr val="bg1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nl-NL" sz="1600" dirty="0"/>
          </a:p>
          <a:p>
            <a:endParaRPr lang="nl-NL" sz="1600" dirty="0"/>
          </a:p>
          <a:p>
            <a:endParaRPr lang="en-GB" sz="1600" dirty="0"/>
          </a:p>
        </p:txBody>
      </p:sp>
      <p:sp>
        <p:nvSpPr>
          <p:cNvPr id="4" name="Rechthoek 3"/>
          <p:cNvSpPr/>
          <p:nvPr/>
        </p:nvSpPr>
        <p:spPr>
          <a:xfrm>
            <a:off x="5246017" y="3850471"/>
            <a:ext cx="2134295" cy="11695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Invariant is a condition that is supposed to be true all the time (except for brief, well-defined intervals)</a:t>
            </a:r>
            <a:endParaRPr lang="nl-NL" sz="1400" i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3756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Concept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39B9E74-4F45-AD4F-B65C-4107FA579D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250" y="1117600"/>
            <a:ext cx="7175500" cy="290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2030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light switch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3200" y="1079500"/>
            <a:ext cx="6184900" cy="2971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195736" y="2571750"/>
            <a:ext cx="440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vs</a:t>
            </a:r>
            <a:r>
              <a:rPr lang="en-US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1272358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Internal notation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/>
          </p:nvPr>
        </p:nvSpPr>
        <p:spPr>
          <a:xfrm>
            <a:off x="3635896" y="1200150"/>
            <a:ext cx="5040560" cy="3099791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entry is like a state constructor</a:t>
            </a:r>
          </a:p>
          <a:p>
            <a:r>
              <a:rPr lang="en-US" dirty="0"/>
              <a:t>exit is like a state destructor</a:t>
            </a:r>
          </a:p>
          <a:p>
            <a:endParaRPr lang="en-US" dirty="0"/>
          </a:p>
          <a:p>
            <a:r>
              <a:rPr lang="en-US" dirty="0"/>
              <a:t>do is the action that is started when this state is entered</a:t>
            </a:r>
          </a:p>
          <a:p>
            <a:pPr lvl="1"/>
            <a:r>
              <a:rPr lang="en-US" dirty="0"/>
              <a:t>should run in background (e.g. separate thread)</a:t>
            </a:r>
          </a:p>
          <a:p>
            <a:pPr lvl="1"/>
            <a:r>
              <a:rPr lang="en-US" dirty="0"/>
              <a:t>is relatively hard to program in plain C++</a:t>
            </a:r>
          </a:p>
          <a:p>
            <a:pPr lvl="2"/>
            <a:r>
              <a:rPr lang="en-US" dirty="0"/>
              <a:t>don’t use for now unless absolutely needed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096" y="1679054"/>
            <a:ext cx="30988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809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Internal </a:t>
            </a:r>
            <a:r>
              <a:rPr lang="en-US" dirty="0" err="1"/>
              <a:t>vs</a:t>
            </a:r>
            <a:r>
              <a:rPr lang="en-US" dirty="0"/>
              <a:t> external transition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/>
          </p:nvPr>
        </p:nvSpPr>
        <p:spPr>
          <a:xfrm>
            <a:off x="3995936" y="1200150"/>
            <a:ext cx="4680520" cy="3099791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Do mind the difference!</a:t>
            </a:r>
          </a:p>
          <a:p>
            <a:r>
              <a:rPr lang="en-US" dirty="0"/>
              <a:t>Current state is “State Name”</a:t>
            </a:r>
          </a:p>
          <a:p>
            <a:r>
              <a:rPr lang="en-US" dirty="0"/>
              <a:t>Event “external transition” occurs:</a:t>
            </a:r>
          </a:p>
          <a:p>
            <a:pPr lvl="1"/>
            <a:r>
              <a:rPr lang="en-US" dirty="0"/>
              <a:t>Do Activity is stopped</a:t>
            </a:r>
          </a:p>
          <a:p>
            <a:pPr lvl="1"/>
            <a:r>
              <a:rPr lang="en-US" dirty="0"/>
              <a:t>Exit Activity is executed</a:t>
            </a:r>
          </a:p>
          <a:p>
            <a:pPr lvl="1"/>
            <a:r>
              <a:rPr lang="en-US" dirty="0"/>
              <a:t>action_1 is executed</a:t>
            </a:r>
          </a:p>
          <a:p>
            <a:pPr lvl="1"/>
            <a:r>
              <a:rPr lang="en-US" dirty="0"/>
              <a:t>Entry Activity is executed</a:t>
            </a:r>
          </a:p>
          <a:p>
            <a:pPr lvl="1"/>
            <a:r>
              <a:rPr lang="en-US" dirty="0"/>
              <a:t>Do Activity is started</a:t>
            </a:r>
          </a:p>
          <a:p>
            <a:r>
              <a:rPr lang="en-US" dirty="0"/>
              <a:t>Event “internal transition” occurs:</a:t>
            </a:r>
          </a:p>
          <a:p>
            <a:pPr lvl="1"/>
            <a:r>
              <a:rPr lang="en-US" dirty="0"/>
              <a:t>action_2 is executed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096" y="1679054"/>
            <a:ext cx="30988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694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9180512" cy="515404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Case study: microwave</a:t>
            </a:r>
          </a:p>
        </p:txBody>
      </p:sp>
    </p:spTree>
    <p:extLst>
      <p:ext uri="{BB962C8B-B14F-4D97-AF65-F5344CB8AC3E}">
        <p14:creationId xmlns:p14="http://schemas.microsoft.com/office/powerpoint/2010/main" val="16405664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External interface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8219256" cy="2894954"/>
          </a:xfrm>
        </p:spPr>
        <p:txBody>
          <a:bodyPr/>
          <a:lstStyle/>
          <a:p>
            <a:r>
              <a:rPr lang="en-US" dirty="0"/>
              <a:t>Power dial</a:t>
            </a:r>
          </a:p>
          <a:p>
            <a:r>
              <a:rPr lang="en-US" dirty="0"/>
              <a:t>Mechanical clock dial</a:t>
            </a:r>
          </a:p>
          <a:p>
            <a:r>
              <a:rPr lang="en-US" dirty="0"/>
              <a:t>Door open button</a:t>
            </a:r>
          </a:p>
          <a:p>
            <a:endParaRPr lang="en-US" dirty="0"/>
          </a:p>
          <a:p>
            <a:r>
              <a:rPr lang="en-US" dirty="0"/>
              <a:t>What events do we have?</a:t>
            </a:r>
          </a:p>
          <a:p>
            <a:pPr lvl="1"/>
            <a:r>
              <a:rPr lang="en-US" dirty="0"/>
              <a:t>assume you get a ‘start’ and ‘time up’ event from the mechanical clock</a:t>
            </a:r>
          </a:p>
          <a:p>
            <a:pPr lvl="1"/>
            <a:r>
              <a:rPr lang="en-US" dirty="0"/>
              <a:t>what else?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4128" y="-308570"/>
            <a:ext cx="3280364" cy="295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242495"/>
      </p:ext>
    </p:extLst>
  </p:cSld>
  <p:clrMapOvr>
    <a:masterClrMapping/>
  </p:clrMapOvr>
</p:sld>
</file>

<file path=ppt/theme/theme1.xml><?xml version="1.0" encoding="utf-8"?>
<a:theme xmlns:a="http://schemas.openxmlformats.org/drawingml/2006/main" name="PRC3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PRC3thema</Template>
  <TotalTime>10283</TotalTime>
  <Words>1480</Words>
  <Application>Microsoft Office PowerPoint</Application>
  <PresentationFormat>On-screen Show (16:9)</PresentationFormat>
  <Paragraphs>189</Paragraphs>
  <Slides>29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3" baseType="lpstr">
      <vt:lpstr>Arial</vt:lpstr>
      <vt:lpstr>Calibri</vt:lpstr>
      <vt:lpstr>Courier New</vt:lpstr>
      <vt:lpstr>PRC3thema</vt:lpstr>
      <vt:lpstr>State behaviour</vt:lpstr>
      <vt:lpstr>Today</vt:lpstr>
      <vt:lpstr>What is a state?</vt:lpstr>
      <vt:lpstr>Concept</vt:lpstr>
      <vt:lpstr>Example: light switch</vt:lpstr>
      <vt:lpstr>Internal notation</vt:lpstr>
      <vt:lpstr>Internal vs external transition</vt:lpstr>
      <vt:lpstr>Case study: microwave</vt:lpstr>
      <vt:lpstr>External interface</vt:lpstr>
      <vt:lpstr>HAL + State class</vt:lpstr>
      <vt:lpstr>Responsibilities</vt:lpstr>
      <vt:lpstr>Intermezzo... Testing and mocks</vt:lpstr>
      <vt:lpstr>Unit testing – Intro to Google Test</vt:lpstr>
      <vt:lpstr>Unit testing – Intro to Google Test</vt:lpstr>
      <vt:lpstr>Unit testing – Google TEST example</vt:lpstr>
      <vt:lpstr>Unit testing – Google TEST_F example</vt:lpstr>
      <vt:lpstr>Intermezzo 2: protected keyword</vt:lpstr>
      <vt:lpstr>Intermezzo 2: protected keyword</vt:lpstr>
      <vt:lpstr>Intermezzo 2: to protect or not to protect</vt:lpstr>
      <vt:lpstr>Unit testing – Limits</vt:lpstr>
      <vt:lpstr>Introduction: mocks</vt:lpstr>
      <vt:lpstr>Mocks: easy to make</vt:lpstr>
      <vt:lpstr>Mocks: easy to make</vt:lpstr>
      <vt:lpstr>Mocks: control</vt:lpstr>
      <vt:lpstr>Ok, so we are implementing this</vt:lpstr>
      <vt:lpstr>Responsibilities</vt:lpstr>
      <vt:lpstr>Construction of Microwave object</vt:lpstr>
      <vt:lpstr>Let’s do it!</vt:lpstr>
      <vt:lpstr>Reading: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Ont31 – Wk3: State</dc:title>
  <dc:creator>ben</dc:creator>
  <cp:lastModifiedBy>Andova,Suzana S.</cp:lastModifiedBy>
  <cp:revision>141</cp:revision>
  <dcterms:created xsi:type="dcterms:W3CDTF">2012-05-11T07:21:45Z</dcterms:created>
  <dcterms:modified xsi:type="dcterms:W3CDTF">2023-03-23T13:01:55Z</dcterms:modified>
</cp:coreProperties>
</file>